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702" r:id="rId2"/>
  </p:sldMasterIdLst>
  <p:notesMasterIdLst>
    <p:notesMasterId r:id="rId33"/>
  </p:notesMasterIdLst>
  <p:handoutMasterIdLst>
    <p:handoutMasterId r:id="rId34"/>
  </p:handoutMasterIdLst>
  <p:sldIdLst>
    <p:sldId id="1318" r:id="rId3"/>
    <p:sldId id="924" r:id="rId4"/>
    <p:sldId id="479" r:id="rId5"/>
    <p:sldId id="926" r:id="rId6"/>
    <p:sldId id="1322" r:id="rId7"/>
    <p:sldId id="1323" r:id="rId8"/>
    <p:sldId id="480" r:id="rId9"/>
    <p:sldId id="928" r:id="rId10"/>
    <p:sldId id="1335" r:id="rId11"/>
    <p:sldId id="258" r:id="rId12"/>
    <p:sldId id="259" r:id="rId13"/>
    <p:sldId id="929" r:id="rId14"/>
    <p:sldId id="930" r:id="rId15"/>
    <p:sldId id="931" r:id="rId16"/>
    <p:sldId id="932" r:id="rId17"/>
    <p:sldId id="933" r:id="rId18"/>
    <p:sldId id="934" r:id="rId19"/>
    <p:sldId id="935" r:id="rId20"/>
    <p:sldId id="936" r:id="rId21"/>
    <p:sldId id="937" r:id="rId22"/>
    <p:sldId id="938" r:id="rId23"/>
    <p:sldId id="940" r:id="rId24"/>
    <p:sldId id="942" r:id="rId25"/>
    <p:sldId id="941" r:id="rId26"/>
    <p:sldId id="269" r:id="rId27"/>
    <p:sldId id="272" r:id="rId28"/>
    <p:sldId id="1324" r:id="rId29"/>
    <p:sldId id="1325" r:id="rId30"/>
    <p:sldId id="1332" r:id="rId31"/>
    <p:sldId id="1326" r:id="rId3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3438"/>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E6B043-B722-4E3C-BAD0-F5BF22563A9E}"/>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(27)</a:t>
            </a: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4659E4A8-C94E-4A95-B123-D4BB04DB92ED}"/>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8/30/2020 pm</a:t>
            </a:r>
          </a:p>
        </p:txBody>
      </p:sp>
      <p:sp>
        <p:nvSpPr>
          <p:cNvPr id="4" name="Footer Placeholder 3">
            <a:extLst>
              <a:ext uri="{FF2B5EF4-FFF2-40B4-BE49-F238E27FC236}">
                <a16:creationId xmlns:a16="http://schemas.microsoft.com/office/drawing/2014/main" id="{1EB60D50-F18C-4373-AEE2-7349181532D1}"/>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0222D4E7-501C-4284-BA18-0D3BB93A85AA}"/>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384935DF-012E-49FD-B62E-58E44AB7B70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322844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(27)</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8/30/2020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20C3357F-1E70-41E8-B9ED-D6BC43A1FE55}" type="slidenum">
              <a:rPr lang="en-US" smtClean="0"/>
              <a:t>‹#›</a:t>
            </a:fld>
            <a:endParaRPr lang="en-US"/>
          </a:p>
        </p:txBody>
      </p:sp>
    </p:spTree>
    <p:extLst>
      <p:ext uri="{BB962C8B-B14F-4D97-AF65-F5344CB8AC3E}">
        <p14:creationId xmlns:p14="http://schemas.microsoft.com/office/powerpoint/2010/main" val="256348866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14528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3795" name="Rectangle 3"/>
          <p:cNvSpPr>
            <a:spLocks noChangeArrowheads="1"/>
          </p:cNvSpPr>
          <p:nvPr/>
        </p:nvSpPr>
        <p:spPr bwMode="auto">
          <a:xfrm>
            <a:off x="4145280" y="9121140"/>
            <a:ext cx="3169920" cy="480060"/>
          </a:xfrm>
          <a:prstGeom prst="rect">
            <a:avLst/>
          </a:prstGeom>
          <a:noFill/>
          <a:ln w="12700">
            <a:noFill/>
            <a:miter lim="800000"/>
            <a:headEnd/>
            <a:tailEnd/>
          </a:ln>
          <a:effectLst/>
        </p:spPr>
        <p:txBody>
          <a:bodyPr lIns="20138" tIns="0" rIns="20138" bIns="0" anchor="b"/>
          <a:lstStyle/>
          <a:p>
            <a:pPr algn="r" defTabSz="966612">
              <a:defRPr/>
            </a:pPr>
            <a:r>
              <a:rPr lang="en-US" sz="1100" i="1">
                <a:solidFill>
                  <a:prstClr val="black"/>
                </a:solidFill>
                <a:latin typeface="Calibri" panose="020F0502020204030204"/>
              </a:rPr>
              <a:t>1</a:t>
            </a:r>
          </a:p>
        </p:txBody>
      </p:sp>
      <p:sp>
        <p:nvSpPr>
          <p:cNvPr id="33796" name="Rectangle 4"/>
          <p:cNvSpPr>
            <a:spLocks noChangeArrowheads="1"/>
          </p:cNvSpPr>
          <p:nvPr/>
        </p:nvSpPr>
        <p:spPr bwMode="auto">
          <a:xfrm>
            <a:off x="0" y="912114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3797" name="Rectangle 5"/>
          <p:cNvSpPr>
            <a:spLocks noChangeArrowheads="1"/>
          </p:cNvSpPr>
          <p:nvPr/>
        </p:nvSpPr>
        <p:spPr bwMode="auto">
          <a:xfrm>
            <a:off x="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3798" name="Rectangle 6"/>
          <p:cNvSpPr>
            <a:spLocks noChangeArrowheads="1"/>
          </p:cNvSpPr>
          <p:nvPr/>
        </p:nvSpPr>
        <p:spPr bwMode="auto">
          <a:xfrm>
            <a:off x="414528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3799" name="Rectangle 7"/>
          <p:cNvSpPr>
            <a:spLocks noChangeArrowheads="1"/>
          </p:cNvSpPr>
          <p:nvPr/>
        </p:nvSpPr>
        <p:spPr bwMode="auto">
          <a:xfrm>
            <a:off x="4145280" y="9121140"/>
            <a:ext cx="3169920" cy="480060"/>
          </a:xfrm>
          <a:prstGeom prst="rect">
            <a:avLst/>
          </a:prstGeom>
          <a:noFill/>
          <a:ln w="12700">
            <a:noFill/>
            <a:miter lim="800000"/>
            <a:headEnd/>
            <a:tailEnd/>
          </a:ln>
          <a:effectLst/>
        </p:spPr>
        <p:txBody>
          <a:bodyPr lIns="20138" tIns="0" rIns="20138" bIns="0" anchor="b"/>
          <a:lstStyle/>
          <a:p>
            <a:pPr algn="r" defTabSz="966612">
              <a:defRPr/>
            </a:pPr>
            <a:r>
              <a:rPr lang="en-US" sz="1100" i="1">
                <a:solidFill>
                  <a:prstClr val="black"/>
                </a:solidFill>
                <a:latin typeface="Calibri" panose="020F0502020204030204"/>
              </a:rPr>
              <a:t>1</a:t>
            </a:r>
          </a:p>
        </p:txBody>
      </p:sp>
      <p:sp>
        <p:nvSpPr>
          <p:cNvPr id="33800" name="Rectangle 8"/>
          <p:cNvSpPr>
            <a:spLocks noChangeArrowheads="1"/>
          </p:cNvSpPr>
          <p:nvPr/>
        </p:nvSpPr>
        <p:spPr bwMode="auto">
          <a:xfrm>
            <a:off x="0" y="912114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3801" name="Rectangle 9"/>
          <p:cNvSpPr>
            <a:spLocks noChangeArrowheads="1"/>
          </p:cNvSpPr>
          <p:nvPr/>
        </p:nvSpPr>
        <p:spPr bwMode="auto">
          <a:xfrm>
            <a:off x="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3802" name="Rectangle 10"/>
          <p:cNvSpPr>
            <a:spLocks noGrp="1" noChangeArrowheads="1"/>
          </p:cNvSpPr>
          <p:nvPr>
            <p:ph type="body" idx="1"/>
          </p:nvPr>
        </p:nvSpPr>
        <p:spPr>
          <a:ln/>
        </p:spPr>
        <p:txBody>
          <a:bodyPr/>
          <a:lstStyle/>
          <a:p>
            <a:endParaRPr lang="en-US"/>
          </a:p>
        </p:txBody>
      </p:sp>
      <p:sp>
        <p:nvSpPr>
          <p:cNvPr id="33803" name="Rectangle 11"/>
          <p:cNvSpPr>
            <a:spLocks noGrp="1" noRot="1" noChangeAspect="1" noChangeArrowheads="1" noTextEdit="1"/>
          </p:cNvSpPr>
          <p:nvPr>
            <p:ph type="sldImg"/>
          </p:nvPr>
        </p:nvSpPr>
        <p:spPr>
          <a:xfrm>
            <a:off x="1266825" y="727075"/>
            <a:ext cx="4781550" cy="3586163"/>
          </a:xfrm>
          <a:ln cap="flat"/>
        </p:spPr>
      </p:sp>
      <p:sp>
        <p:nvSpPr>
          <p:cNvPr id="2" name="Date Placeholder 1">
            <a:extLst>
              <a:ext uri="{FF2B5EF4-FFF2-40B4-BE49-F238E27FC236}">
                <a16:creationId xmlns:a16="http://schemas.microsoft.com/office/drawing/2014/main" id="{BA90286E-792D-4402-BF91-4710A58E9507}"/>
              </a:ext>
            </a:extLst>
          </p:cNvPr>
          <p:cNvSpPr>
            <a:spLocks noGrp="1"/>
          </p:cNvSpPr>
          <p:nvPr>
            <p:ph type="dt" idx="1"/>
          </p:nvPr>
        </p:nvSpPr>
        <p:spPr/>
        <p:txBody>
          <a:bodyPr/>
          <a:lstStyle/>
          <a:p>
            <a:r>
              <a:rPr lang="en-US"/>
              <a:t>8/30/2020 pm</a:t>
            </a:r>
          </a:p>
        </p:txBody>
      </p:sp>
      <p:sp>
        <p:nvSpPr>
          <p:cNvPr id="3" name="Footer Placeholder 2">
            <a:extLst>
              <a:ext uri="{FF2B5EF4-FFF2-40B4-BE49-F238E27FC236}">
                <a16:creationId xmlns:a16="http://schemas.microsoft.com/office/drawing/2014/main" id="{5BD8CC48-ECC1-4106-92EC-E8CF15D6AA2D}"/>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0C1F90CC-6D79-42BB-B1B5-88A805EBCE5F}"/>
              </a:ext>
            </a:extLst>
          </p:cNvPr>
          <p:cNvSpPr>
            <a:spLocks noGrp="1"/>
          </p:cNvSpPr>
          <p:nvPr>
            <p:ph type="hdr" sz="quarter"/>
          </p:nvPr>
        </p:nvSpPr>
        <p:spPr/>
        <p:txBody>
          <a:bodyPr/>
          <a:lstStyle/>
          <a:p>
            <a:r>
              <a:rPr lang="en-US"/>
              <a:t>Class – The Book Of Revelation (27)</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414528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8915" name="Rectangle 3"/>
          <p:cNvSpPr>
            <a:spLocks noChangeArrowheads="1"/>
          </p:cNvSpPr>
          <p:nvPr/>
        </p:nvSpPr>
        <p:spPr bwMode="auto">
          <a:xfrm>
            <a:off x="4145280" y="9121140"/>
            <a:ext cx="3169920" cy="480060"/>
          </a:xfrm>
          <a:prstGeom prst="rect">
            <a:avLst/>
          </a:prstGeom>
          <a:noFill/>
          <a:ln w="12700">
            <a:noFill/>
            <a:miter lim="800000"/>
            <a:headEnd/>
            <a:tailEnd/>
          </a:ln>
          <a:effectLst/>
        </p:spPr>
        <p:txBody>
          <a:bodyPr lIns="20138" tIns="0" rIns="20138" bIns="0" anchor="b"/>
          <a:lstStyle/>
          <a:p>
            <a:pPr algn="r" defTabSz="966612">
              <a:defRPr/>
            </a:pPr>
            <a:r>
              <a:rPr lang="en-US" sz="1100" i="1">
                <a:solidFill>
                  <a:prstClr val="black"/>
                </a:solidFill>
                <a:latin typeface="Calibri" panose="020F0502020204030204"/>
              </a:rPr>
              <a:t>1</a:t>
            </a:r>
          </a:p>
        </p:txBody>
      </p:sp>
      <p:sp>
        <p:nvSpPr>
          <p:cNvPr id="38916" name="Rectangle 4"/>
          <p:cNvSpPr>
            <a:spLocks noChangeArrowheads="1"/>
          </p:cNvSpPr>
          <p:nvPr/>
        </p:nvSpPr>
        <p:spPr bwMode="auto">
          <a:xfrm>
            <a:off x="0" y="912114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8917" name="Rectangle 5"/>
          <p:cNvSpPr>
            <a:spLocks noChangeArrowheads="1"/>
          </p:cNvSpPr>
          <p:nvPr/>
        </p:nvSpPr>
        <p:spPr bwMode="auto">
          <a:xfrm>
            <a:off x="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8918" name="Rectangle 6"/>
          <p:cNvSpPr>
            <a:spLocks noChangeArrowheads="1"/>
          </p:cNvSpPr>
          <p:nvPr/>
        </p:nvSpPr>
        <p:spPr bwMode="auto">
          <a:xfrm>
            <a:off x="414528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8919" name="Rectangle 7"/>
          <p:cNvSpPr>
            <a:spLocks noChangeArrowheads="1"/>
          </p:cNvSpPr>
          <p:nvPr/>
        </p:nvSpPr>
        <p:spPr bwMode="auto">
          <a:xfrm>
            <a:off x="4145280" y="9121140"/>
            <a:ext cx="3169920" cy="480060"/>
          </a:xfrm>
          <a:prstGeom prst="rect">
            <a:avLst/>
          </a:prstGeom>
          <a:noFill/>
          <a:ln w="12700">
            <a:noFill/>
            <a:miter lim="800000"/>
            <a:headEnd/>
            <a:tailEnd/>
          </a:ln>
          <a:effectLst/>
        </p:spPr>
        <p:txBody>
          <a:bodyPr lIns="20138" tIns="0" rIns="20138" bIns="0" anchor="b"/>
          <a:lstStyle/>
          <a:p>
            <a:pPr algn="r" defTabSz="966612">
              <a:defRPr/>
            </a:pPr>
            <a:r>
              <a:rPr lang="en-US" sz="1100" i="1">
                <a:solidFill>
                  <a:prstClr val="black"/>
                </a:solidFill>
                <a:latin typeface="Calibri" panose="020F0502020204030204"/>
              </a:rPr>
              <a:t>1</a:t>
            </a:r>
          </a:p>
        </p:txBody>
      </p:sp>
      <p:sp>
        <p:nvSpPr>
          <p:cNvPr id="38920" name="Rectangle 8"/>
          <p:cNvSpPr>
            <a:spLocks noChangeArrowheads="1"/>
          </p:cNvSpPr>
          <p:nvPr/>
        </p:nvSpPr>
        <p:spPr bwMode="auto">
          <a:xfrm>
            <a:off x="0" y="912114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8921" name="Rectangle 9"/>
          <p:cNvSpPr>
            <a:spLocks noChangeArrowheads="1"/>
          </p:cNvSpPr>
          <p:nvPr/>
        </p:nvSpPr>
        <p:spPr bwMode="auto">
          <a:xfrm>
            <a:off x="0" y="0"/>
            <a:ext cx="3169920" cy="480060"/>
          </a:xfrm>
          <a:prstGeom prst="rect">
            <a:avLst/>
          </a:prstGeom>
          <a:noFill/>
          <a:ln w="12700">
            <a:noFill/>
            <a:miter lim="800000"/>
            <a:headEnd/>
            <a:tailEnd/>
          </a:ln>
          <a:effectLst/>
        </p:spPr>
        <p:txBody>
          <a:bodyPr wrap="none" lIns="96661" tIns="48331" rIns="96661" bIns="48331" anchor="ctr"/>
          <a:lstStyle/>
          <a:p>
            <a:pPr defTabSz="966612">
              <a:defRPr/>
            </a:pPr>
            <a:endParaRPr lang="en-US" sz="1900">
              <a:solidFill>
                <a:prstClr val="black"/>
              </a:solidFill>
              <a:latin typeface="Calibri" panose="020F0502020204030204"/>
            </a:endParaRPr>
          </a:p>
        </p:txBody>
      </p:sp>
      <p:sp>
        <p:nvSpPr>
          <p:cNvPr id="38922" name="Rectangle 10"/>
          <p:cNvSpPr>
            <a:spLocks noGrp="1" noChangeArrowheads="1"/>
          </p:cNvSpPr>
          <p:nvPr>
            <p:ph type="body" idx="1"/>
          </p:nvPr>
        </p:nvSpPr>
        <p:spPr bwMode="auto">
          <a:xfrm>
            <a:off x="975360" y="4560570"/>
            <a:ext cx="5364480" cy="4320540"/>
          </a:xfrm>
          <a:prstGeom prst="rect">
            <a:avLst/>
          </a:prstGeom>
          <a:noFill/>
          <a:ln w="12700">
            <a:miter lim="800000"/>
            <a:headEnd/>
            <a:tailEnd/>
          </a:ln>
        </p:spPr>
        <p:txBody>
          <a:bodyPr lIns="95655" tIns="46988" rIns="95655" bIns="46988"/>
          <a:lstStyle/>
          <a:p>
            <a:endParaRPr lang="en-US"/>
          </a:p>
        </p:txBody>
      </p:sp>
      <p:sp>
        <p:nvSpPr>
          <p:cNvPr id="38923" name="Rectangle 11"/>
          <p:cNvSpPr>
            <a:spLocks noGrp="1" noRot="1" noChangeAspect="1" noChangeArrowheads="1" noTextEdit="1"/>
          </p:cNvSpPr>
          <p:nvPr>
            <p:ph type="sldImg"/>
          </p:nvPr>
        </p:nvSpPr>
        <p:spPr bwMode="auto">
          <a:xfrm>
            <a:off x="1266825" y="727075"/>
            <a:ext cx="4781550" cy="3586163"/>
          </a:xfrm>
          <a:prstGeom prst="rect">
            <a:avLst/>
          </a:prstGeom>
          <a:noFill/>
          <a:ln w="12700" cap="flat">
            <a:solidFill>
              <a:schemeClr val="tx1"/>
            </a:solidFill>
            <a:miter lim="800000"/>
            <a:headEnd/>
            <a:tailEnd/>
          </a:ln>
        </p:spPr>
      </p:sp>
      <p:sp>
        <p:nvSpPr>
          <p:cNvPr id="2" name="Date Placeholder 1">
            <a:extLst>
              <a:ext uri="{FF2B5EF4-FFF2-40B4-BE49-F238E27FC236}">
                <a16:creationId xmlns:a16="http://schemas.microsoft.com/office/drawing/2014/main" id="{87EBA320-E4E5-40FB-8E89-B6DF81ECEA49}"/>
              </a:ext>
            </a:extLst>
          </p:cNvPr>
          <p:cNvSpPr>
            <a:spLocks noGrp="1"/>
          </p:cNvSpPr>
          <p:nvPr>
            <p:ph type="dt" idx="1"/>
          </p:nvPr>
        </p:nvSpPr>
        <p:spPr/>
        <p:txBody>
          <a:bodyPr/>
          <a:lstStyle/>
          <a:p>
            <a:r>
              <a:rPr lang="en-US"/>
              <a:t>8/30/2020 pm</a:t>
            </a:r>
          </a:p>
        </p:txBody>
      </p:sp>
      <p:sp>
        <p:nvSpPr>
          <p:cNvPr id="3" name="Footer Placeholder 2">
            <a:extLst>
              <a:ext uri="{FF2B5EF4-FFF2-40B4-BE49-F238E27FC236}">
                <a16:creationId xmlns:a16="http://schemas.microsoft.com/office/drawing/2014/main" id="{13D8BFC1-CD1C-418B-BE9C-21C531CB9106}"/>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BE512EA9-9017-4B59-82D8-0DE6B49C9E0A}"/>
              </a:ext>
            </a:extLst>
          </p:cNvPr>
          <p:cNvSpPr>
            <a:spLocks noGrp="1"/>
          </p:cNvSpPr>
          <p:nvPr>
            <p:ph type="hdr" sz="quarter"/>
          </p:nvPr>
        </p:nvSpPr>
        <p:spPr/>
        <p:txBody>
          <a:bodyPr/>
          <a:lstStyle/>
          <a:p>
            <a:r>
              <a:rPr lang="en-US"/>
              <a:t>Class – The Book Of Revelation (27)</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2058540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5896303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578977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380304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982694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2231446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2097656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649233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3744104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75981951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3194996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41380184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4922655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23586287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36592265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4472125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0561602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0332492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8102792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8462702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608067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9460315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5315540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678109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6115352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534977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40637525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2770895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7638494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2149346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5057443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2338467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5086610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25223359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1200" dirty="0">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282FA3C6-7C60-430F-B028-42B5104B86BE}" type="slidenum">
              <a:rPr lang="en-US" sz="1200" smtClean="0">
                <a:solidFill>
                  <a:prstClr val="black">
                    <a:tint val="75000"/>
                  </a:prstClr>
                </a:solidFill>
                <a:latin typeface="Calibri"/>
              </a:rPr>
              <a:pPr>
                <a:defRPr/>
              </a:pPr>
              <a:t>‹#›</a:t>
            </a:fld>
            <a:endParaRPr lang="en-US" sz="1200" dirty="0">
              <a:solidFill>
                <a:prstClr val="black">
                  <a:tint val="75000"/>
                </a:prstClr>
              </a:solidFill>
              <a:latin typeface="Calibri"/>
            </a:endParaRPr>
          </a:p>
        </p:txBody>
      </p:sp>
    </p:spTree>
    <p:extLst>
      <p:ext uri="{BB962C8B-B14F-4D97-AF65-F5344CB8AC3E}">
        <p14:creationId xmlns:p14="http://schemas.microsoft.com/office/powerpoint/2010/main" val="145628712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962483055"/>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 id="214748371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August 30,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44035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0C77A2D-AC50-44D5-95D4-42A6C1DFDEA8}"/>
              </a:ext>
            </a:extLst>
          </p:cNvPr>
          <p:cNvSpPr>
            <a:spLocks noGrp="1" noChangeArrowheads="1"/>
          </p:cNvSpPr>
          <p:nvPr>
            <p:ph type="title"/>
          </p:nvPr>
        </p:nvSpPr>
        <p:spPr>
          <a:xfrm>
            <a:off x="533400" y="220634"/>
            <a:ext cx="7772400" cy="701731"/>
          </a:xfrm>
          <a:noFill/>
        </p:spPr>
        <p:txBody>
          <a:bodyPr>
            <a:spAutoFit/>
          </a:bodyPr>
          <a:lstStyle/>
          <a:p>
            <a:r>
              <a:rPr lang="en-US" altLang="en-US" b="1" dirty="0">
                <a:solidFill>
                  <a:schemeClr val="tx1"/>
                </a:solidFill>
              </a:rPr>
              <a:t>Causes Of Apathy</a:t>
            </a:r>
          </a:p>
        </p:txBody>
      </p:sp>
      <p:sp>
        <p:nvSpPr>
          <p:cNvPr id="5123" name="Rectangle 3">
            <a:extLst>
              <a:ext uri="{FF2B5EF4-FFF2-40B4-BE49-F238E27FC236}">
                <a16:creationId xmlns:a16="http://schemas.microsoft.com/office/drawing/2014/main" id="{FD2D8A97-E0CB-4259-991C-F6FF84BE0FFF}"/>
              </a:ext>
            </a:extLst>
          </p:cNvPr>
          <p:cNvSpPr>
            <a:spLocks noGrp="1" noChangeArrowheads="1"/>
          </p:cNvSpPr>
          <p:nvPr>
            <p:ph type="body" idx="1"/>
          </p:nvPr>
        </p:nvSpPr>
        <p:spPr>
          <a:xfrm>
            <a:off x="150829" y="1295400"/>
            <a:ext cx="8785781" cy="5377882"/>
          </a:xfrm>
        </p:spPr>
        <p:txBody>
          <a:bodyPr wrap="square">
            <a:spAutoFit/>
          </a:bodyPr>
          <a:lstStyle/>
          <a:p>
            <a:pPr>
              <a:lnSpc>
                <a:spcPct val="90000"/>
              </a:lnSpc>
            </a:pPr>
            <a:r>
              <a:rPr lang="en-US" altLang="en-US" sz="3200" dirty="0" err="1">
                <a:solidFill>
                  <a:schemeClr val="tx1"/>
                </a:solidFill>
              </a:rPr>
              <a:t>Pro$perity</a:t>
            </a:r>
            <a:r>
              <a:rPr lang="en-US" altLang="en-US" sz="3200" dirty="0">
                <a:solidFill>
                  <a:schemeClr val="tx1"/>
                </a:solidFill>
              </a:rPr>
              <a:t>. </a:t>
            </a:r>
            <a:r>
              <a:rPr lang="en-US" altLang="en-US" sz="3200" b="1" dirty="0">
                <a:solidFill>
                  <a:schemeClr val="tx1"/>
                </a:solidFill>
              </a:rPr>
              <a:t>Deuteronomy 6:10-12; Amos 6:1-6; </a:t>
            </a:r>
            <a:br>
              <a:rPr lang="en-US" altLang="en-US" sz="3200" b="1" dirty="0">
                <a:solidFill>
                  <a:schemeClr val="tx1"/>
                </a:solidFill>
              </a:rPr>
            </a:br>
            <a:r>
              <a:rPr lang="en-US" altLang="en-US" sz="3200" b="1" dirty="0">
                <a:solidFill>
                  <a:schemeClr val="tx1"/>
                </a:solidFill>
              </a:rPr>
              <a:t>1 Timothy 6:6-10</a:t>
            </a:r>
          </a:p>
          <a:p>
            <a:pPr>
              <a:lnSpc>
                <a:spcPct val="90000"/>
              </a:lnSpc>
            </a:pPr>
            <a:r>
              <a:rPr lang="en-US" altLang="en-US" sz="3200" dirty="0">
                <a:solidFill>
                  <a:schemeClr val="tx1"/>
                </a:solidFill>
              </a:rPr>
              <a:t>More work to “get ahead.” </a:t>
            </a:r>
            <a:r>
              <a:rPr lang="en-US" altLang="en-US" sz="3200" b="1" dirty="0">
                <a:solidFill>
                  <a:schemeClr val="tx1"/>
                </a:solidFill>
              </a:rPr>
              <a:t>Ecclesiastes 5:10; Luke 12:15</a:t>
            </a:r>
          </a:p>
          <a:p>
            <a:pPr>
              <a:lnSpc>
                <a:spcPct val="90000"/>
              </a:lnSpc>
            </a:pPr>
            <a:r>
              <a:rPr lang="en-US" altLang="en-US" sz="3200" dirty="0">
                <a:solidFill>
                  <a:schemeClr val="tx1"/>
                </a:solidFill>
              </a:rPr>
              <a:t>“Second generation” Christians.</a:t>
            </a:r>
            <a:br>
              <a:rPr lang="en-US" altLang="en-US" sz="3200" dirty="0">
                <a:solidFill>
                  <a:schemeClr val="tx1"/>
                </a:solidFill>
              </a:rPr>
            </a:br>
            <a:r>
              <a:rPr lang="en-US" altLang="en-US" sz="3200" b="1" dirty="0">
                <a:solidFill>
                  <a:schemeClr val="tx1"/>
                </a:solidFill>
              </a:rPr>
              <a:t>cf. Joshua 24:15; Judges 2:8-10; cf. Exodus 12:24; Joshua 4:20f; Deuteronomy 6:6-9; 10-12</a:t>
            </a:r>
          </a:p>
          <a:p>
            <a:pPr>
              <a:lnSpc>
                <a:spcPct val="90000"/>
              </a:lnSpc>
            </a:pPr>
            <a:r>
              <a:rPr lang="en-US" altLang="en-US" sz="3200" dirty="0">
                <a:solidFill>
                  <a:schemeClr val="tx1"/>
                </a:solidFill>
              </a:rPr>
              <a:t>Forget judgment. </a:t>
            </a:r>
            <a:r>
              <a:rPr lang="en-US" altLang="en-US" sz="3200" b="1" dirty="0">
                <a:solidFill>
                  <a:schemeClr val="tx1"/>
                </a:solidFill>
              </a:rPr>
              <a:t>2 Peter 3:4; 2 Corinthians 5:10; Romans 14:12; Matthew 25:31; Hebrews 9:27</a:t>
            </a:r>
          </a:p>
          <a:p>
            <a:pPr>
              <a:lnSpc>
                <a:spcPct val="90000"/>
              </a:lnSpc>
            </a:pPr>
            <a:r>
              <a:rPr lang="en-US" altLang="en-US" sz="3200" dirty="0">
                <a:solidFill>
                  <a:schemeClr val="tx1"/>
                </a:solidFill>
              </a:rPr>
              <a:t>Temporal Pleasures. </a:t>
            </a:r>
            <a:r>
              <a:rPr lang="en-US" altLang="en-US" sz="3200" b="1" dirty="0">
                <a:solidFill>
                  <a:schemeClr val="tx1"/>
                </a:solidFill>
              </a:rPr>
              <a:t>Luke 8:14; 2 Timothy 4:10; Hebrews 11:24-25</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5123">
                                            <p:txEl>
                                              <p:pRg st="4" end="4"/>
                                            </p:txEl>
                                          </p:spTgt>
                                        </p:tgtEl>
                                        <p:attrNameLst>
                                          <p:attrName>style.visibility</p:attrName>
                                        </p:attrNameLst>
                                      </p:cBhvr>
                                      <p:to>
                                        <p:strVal val="visible"/>
                                      </p:to>
                                    </p:set>
                                    <p:anim calcmode="lin" valueType="num">
                                      <p:cBhvr additive="base">
                                        <p:cTn id="31" dur="500" fill="hold"/>
                                        <p:tgtEl>
                                          <p:spTgt spid="5123">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56F3C23-1844-4AFB-B1C3-0D2ED1710E14}"/>
              </a:ext>
            </a:extLst>
          </p:cNvPr>
          <p:cNvSpPr>
            <a:spLocks noGrp="1" noChangeArrowheads="1"/>
          </p:cNvSpPr>
          <p:nvPr>
            <p:ph type="title"/>
          </p:nvPr>
        </p:nvSpPr>
        <p:spPr>
          <a:xfrm>
            <a:off x="457200" y="182534"/>
            <a:ext cx="7772400" cy="701731"/>
          </a:xfrm>
          <a:noFill/>
        </p:spPr>
        <p:txBody>
          <a:bodyPr>
            <a:spAutoFit/>
          </a:bodyPr>
          <a:lstStyle/>
          <a:p>
            <a:r>
              <a:rPr lang="en-US" altLang="en-US" b="1" dirty="0">
                <a:solidFill>
                  <a:schemeClr val="tx1"/>
                </a:solidFill>
              </a:rPr>
              <a:t>How Is Apathy Shown?</a:t>
            </a:r>
          </a:p>
        </p:txBody>
      </p:sp>
      <p:sp>
        <p:nvSpPr>
          <p:cNvPr id="6147" name="Rectangle 3">
            <a:extLst>
              <a:ext uri="{FF2B5EF4-FFF2-40B4-BE49-F238E27FC236}">
                <a16:creationId xmlns:a16="http://schemas.microsoft.com/office/drawing/2014/main" id="{8E70E267-6B03-47E4-B6CC-6A2AAB663677}"/>
              </a:ext>
            </a:extLst>
          </p:cNvPr>
          <p:cNvSpPr>
            <a:spLocks noGrp="1" noChangeArrowheads="1"/>
          </p:cNvSpPr>
          <p:nvPr>
            <p:ph type="body" idx="1"/>
          </p:nvPr>
        </p:nvSpPr>
        <p:spPr>
          <a:xfrm>
            <a:off x="588001" y="1219200"/>
            <a:ext cx="8001001" cy="4832092"/>
          </a:xfrm>
        </p:spPr>
        <p:txBody>
          <a:bodyPr>
            <a:spAutoFit/>
          </a:bodyPr>
          <a:lstStyle/>
          <a:p>
            <a:r>
              <a:rPr lang="en-US" altLang="en-US" sz="3200" dirty="0">
                <a:solidFill>
                  <a:schemeClr val="tx1"/>
                </a:solidFill>
              </a:rPr>
              <a:t>Loss of zeal. </a:t>
            </a:r>
            <a:r>
              <a:rPr lang="en-US" altLang="en-US" sz="3200" b="1" dirty="0">
                <a:solidFill>
                  <a:schemeClr val="tx1"/>
                </a:solidFill>
              </a:rPr>
              <a:t>cf. Hebrews 10:32-34; Romans 12:11; Hebrews 6:9-12; Titus 2:14</a:t>
            </a:r>
          </a:p>
          <a:p>
            <a:r>
              <a:rPr lang="en-US" altLang="en-US" sz="3200" dirty="0">
                <a:solidFill>
                  <a:schemeClr val="tx1"/>
                </a:solidFill>
              </a:rPr>
              <a:t>Loss of spiritual interest. </a:t>
            </a:r>
            <a:r>
              <a:rPr lang="en-US" altLang="en-US" sz="3200" b="1" dirty="0">
                <a:solidFill>
                  <a:schemeClr val="tx1"/>
                </a:solidFill>
              </a:rPr>
              <a:t>2 Timothy 2:15; </a:t>
            </a:r>
            <a:br>
              <a:rPr lang="en-US" altLang="en-US" sz="3200" b="1" dirty="0">
                <a:solidFill>
                  <a:schemeClr val="tx1"/>
                </a:solidFill>
              </a:rPr>
            </a:br>
            <a:r>
              <a:rPr lang="en-US" altLang="en-US" sz="3200" b="1" dirty="0">
                <a:solidFill>
                  <a:schemeClr val="tx1"/>
                </a:solidFill>
              </a:rPr>
              <a:t>Hebrews 5:11f; 1 Peter 2:2; 1 Thessalonians 5:17; Hebrews 10:24-25</a:t>
            </a:r>
          </a:p>
          <a:p>
            <a:r>
              <a:rPr lang="en-US" altLang="en-US" sz="3200" dirty="0">
                <a:solidFill>
                  <a:schemeClr val="tx1"/>
                </a:solidFill>
              </a:rPr>
              <a:t>Consumed with secular interest. </a:t>
            </a:r>
            <a:r>
              <a:rPr lang="en-US" altLang="en-US" sz="3200" b="1" dirty="0">
                <a:solidFill>
                  <a:schemeClr val="tx1"/>
                </a:solidFill>
              </a:rPr>
              <a:t>Luke 8:14; 1 John 2:15; Luke 14:15ff</a:t>
            </a:r>
          </a:p>
          <a:p>
            <a:r>
              <a:rPr lang="en-US" altLang="en-US" sz="3200" dirty="0">
                <a:solidFill>
                  <a:schemeClr val="tx1"/>
                </a:solidFill>
              </a:rPr>
              <a:t>Hard heart – without emotion. </a:t>
            </a:r>
            <a:r>
              <a:rPr lang="en-US" altLang="en-US" sz="3200" b="1" dirty="0">
                <a:solidFill>
                  <a:schemeClr val="tx1"/>
                </a:solidFill>
              </a:rPr>
              <a:t>cf. Psalms 19; </a:t>
            </a:r>
            <a:br>
              <a:rPr lang="en-US" altLang="en-US" sz="3200" b="1" dirty="0">
                <a:solidFill>
                  <a:schemeClr val="tx1"/>
                </a:solidFill>
              </a:rPr>
            </a:br>
            <a:r>
              <a:rPr lang="en-US" altLang="en-US" sz="3200" b="1" dirty="0">
                <a:solidFill>
                  <a:schemeClr val="tx1"/>
                </a:solidFill>
              </a:rPr>
              <a:t>2 Peter 1:9; Ephesians 4:17-24; cf. 2 Corinthians 7:10-11; Romans 9:1ff; 10:1-3</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205923" y="672185"/>
            <a:ext cx="4655954" cy="1015663"/>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Lukewarm Church</a:t>
            </a:r>
            <a:endParaRPr kumimoji="0" 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3:14-22</a:t>
            </a:r>
          </a:p>
        </p:txBody>
      </p:sp>
      <p:sp>
        <p:nvSpPr>
          <p:cNvPr id="114692" name="Text Box 4"/>
          <p:cNvSpPr txBox="1">
            <a:spLocks noChangeArrowheads="1"/>
          </p:cNvSpPr>
          <p:nvPr/>
        </p:nvSpPr>
        <p:spPr bwMode="auto">
          <a:xfrm>
            <a:off x="1101725" y="2056319"/>
            <a:ext cx="6864350" cy="1306063"/>
          </a:xfrm>
          <a:prstGeom prst="rect">
            <a:avLst/>
          </a:prstGeom>
          <a:noFill/>
          <a:ln>
            <a:noFill/>
          </a:ln>
          <a:effectLst/>
        </p:spPr>
        <p:txBody>
          <a:bodyPr>
            <a:spAutoFit/>
          </a:bodyPr>
          <a:lstStyle/>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Problem (verses 15-16)</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Reason (verse 17)</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D8A7BB39-F06F-4E08-912E-B0249441B82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891866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4692">
                                            <p:txEl>
                                              <p:pRg st="1" end="1"/>
                                            </p:txEl>
                                          </p:spTgt>
                                        </p:tgtEl>
                                        <p:attrNameLst>
                                          <p:attrName>style.visibility</p:attrName>
                                        </p:attrNameLst>
                                      </p:cBhvr>
                                      <p:to>
                                        <p:strVal val="visible"/>
                                      </p:to>
                                    </p:set>
                                    <p:animEffect transition="in" filter="fade">
                                      <p:cBhvr>
                                        <p:cTn id="7" dur="1000"/>
                                        <p:tgtEl>
                                          <p:spTgt spid="114692">
                                            <p:txEl>
                                              <p:pRg st="1" end="1"/>
                                            </p:txEl>
                                          </p:spTgt>
                                        </p:tgtEl>
                                      </p:cBhvr>
                                    </p:animEffect>
                                    <p:anim calcmode="lin" valueType="num">
                                      <p:cBhvr>
                                        <p:cTn id="8" dur="1000" fill="hold"/>
                                        <p:tgtEl>
                                          <p:spTgt spid="11469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1469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2017457"/>
            <a:ext cx="8077200" cy="2923877"/>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False Sense of Security</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“Need of nothing”</a:t>
            </a:r>
            <a:r>
              <a:rPr kumimoji="0" 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They reason they are self-sufficient since they are rich</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Doing quite well – so not concerned about the spiritual</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532388"/>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The Reason (verse 17)</a:t>
            </a:r>
          </a:p>
        </p:txBody>
      </p:sp>
      <p:sp>
        <p:nvSpPr>
          <p:cNvPr id="188421" name="AutoShape 5"/>
          <p:cNvSpPr>
            <a:spLocks noChangeArrowheads="1"/>
          </p:cNvSpPr>
          <p:nvPr/>
        </p:nvSpPr>
        <p:spPr bwMode="auto">
          <a:xfrm>
            <a:off x="2433125" y="1418765"/>
            <a:ext cx="4334456" cy="46166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Not See Self As They Are</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2336BACD-7651-4D3C-B748-56ACA3CAE14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769934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88419">
                                            <p:txEl>
                                              <p:pRg st="0" end="0"/>
                                            </p:txEl>
                                          </p:spTgt>
                                        </p:tgtEl>
                                        <p:attrNameLst>
                                          <p:attrName>style.visibility</p:attrName>
                                        </p:attrNameLst>
                                      </p:cBhvr>
                                      <p:to>
                                        <p:strVal val="visible"/>
                                      </p:to>
                                    </p:set>
                                    <p:animEffect transition="in" filter="fade">
                                      <p:cBhvr>
                                        <p:cTn id="7" dur="1000"/>
                                        <p:tgtEl>
                                          <p:spTgt spid="188419">
                                            <p:txEl>
                                              <p:pRg st="0" end="0"/>
                                            </p:txEl>
                                          </p:spTgt>
                                        </p:tgtEl>
                                      </p:cBhvr>
                                    </p:animEffect>
                                    <p:anim calcmode="lin" valueType="num">
                                      <p:cBhvr>
                                        <p:cTn id="8" dur="1000" fill="hold"/>
                                        <p:tgtEl>
                                          <p:spTgt spid="1884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88419">
                                            <p:txEl>
                                              <p:pRg st="1" end="1"/>
                                            </p:txEl>
                                          </p:spTgt>
                                        </p:tgtEl>
                                        <p:attrNameLst>
                                          <p:attrName>style.visibility</p:attrName>
                                        </p:attrNameLst>
                                      </p:cBhvr>
                                      <p:to>
                                        <p:strVal val="visible"/>
                                      </p:to>
                                    </p:set>
                                    <p:animEffect transition="in" filter="fade">
                                      <p:cBhvr>
                                        <p:cTn id="14" dur="1000"/>
                                        <p:tgtEl>
                                          <p:spTgt spid="188419">
                                            <p:txEl>
                                              <p:pRg st="1" end="1"/>
                                            </p:txEl>
                                          </p:spTgt>
                                        </p:tgtEl>
                                      </p:cBhvr>
                                    </p:animEffect>
                                    <p:anim calcmode="lin" valueType="num">
                                      <p:cBhvr>
                                        <p:cTn id="15" dur="1000" fill="hold"/>
                                        <p:tgtEl>
                                          <p:spTgt spid="1884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88419">
                                            <p:txEl>
                                              <p:pRg st="2" end="2"/>
                                            </p:txEl>
                                          </p:spTgt>
                                        </p:tgtEl>
                                        <p:attrNameLst>
                                          <p:attrName>style.visibility</p:attrName>
                                        </p:attrNameLst>
                                      </p:cBhvr>
                                      <p:to>
                                        <p:strVal val="visible"/>
                                      </p:to>
                                    </p:set>
                                    <p:animEffect transition="in" filter="fade">
                                      <p:cBhvr>
                                        <p:cTn id="21" dur="1000"/>
                                        <p:tgtEl>
                                          <p:spTgt spid="188419">
                                            <p:txEl>
                                              <p:pRg st="2" end="2"/>
                                            </p:txEl>
                                          </p:spTgt>
                                        </p:tgtEl>
                                      </p:cBhvr>
                                    </p:animEffect>
                                    <p:anim calcmode="lin" valueType="num">
                                      <p:cBhvr>
                                        <p:cTn id="22"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88419">
                                            <p:txEl>
                                              <p:pRg st="3" end="3"/>
                                            </p:txEl>
                                          </p:spTgt>
                                        </p:tgtEl>
                                        <p:attrNameLst>
                                          <p:attrName>style.visibility</p:attrName>
                                        </p:attrNameLst>
                                      </p:cBhvr>
                                      <p:to>
                                        <p:strVal val="visible"/>
                                      </p:to>
                                    </p:set>
                                    <p:animEffect transition="in" filter="fade">
                                      <p:cBhvr>
                                        <p:cTn id="28" dur="1000"/>
                                        <p:tgtEl>
                                          <p:spTgt spid="188419">
                                            <p:txEl>
                                              <p:pRg st="3" end="3"/>
                                            </p:txEl>
                                          </p:spTgt>
                                        </p:tgtEl>
                                      </p:cBhvr>
                                    </p:animEffect>
                                    <p:anim calcmode="lin" valueType="num">
                                      <p:cBhvr>
                                        <p:cTn id="29"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build="p" bldLvl="5"/>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2036326"/>
            <a:ext cx="8077200" cy="3754874"/>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False Sense of Security</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“You say”</a:t>
            </a:r>
            <a:r>
              <a:rPr kumimoji="0" 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In their own eyes thought themselves to be strong.</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“Like many modern Christians who do just enough to keep their names on a church roll, they would likely have been insulted had anyone else accused them of being lukewarm and unpleasing before the Lord.” (Harkrider, Page 59)</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551259"/>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The Reason (verse 17)</a:t>
            </a:r>
          </a:p>
        </p:txBody>
      </p:sp>
      <p:sp>
        <p:nvSpPr>
          <p:cNvPr id="188421" name="AutoShape 5"/>
          <p:cNvSpPr>
            <a:spLocks noChangeArrowheads="1"/>
          </p:cNvSpPr>
          <p:nvPr/>
        </p:nvSpPr>
        <p:spPr bwMode="auto">
          <a:xfrm>
            <a:off x="2433125" y="1437636"/>
            <a:ext cx="4334456" cy="46166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Not See Self As They Are</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09ECBA4C-5AE8-4439-8B92-137F610D9E8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0755621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1" end="1"/>
                                            </p:txEl>
                                          </p:spTgt>
                                        </p:tgtEl>
                                        <p:attrNameLst>
                                          <p:attrName>style.visibility</p:attrName>
                                        </p:attrNameLst>
                                      </p:cBhvr>
                                      <p:to>
                                        <p:strVal val="visible"/>
                                      </p:to>
                                    </p:set>
                                    <p:animEffect transition="in" filter="fade">
                                      <p:cBhvr>
                                        <p:cTn id="7" dur="1000"/>
                                        <p:tgtEl>
                                          <p:spTgt spid="188419">
                                            <p:txEl>
                                              <p:pRg st="1" end="1"/>
                                            </p:txEl>
                                          </p:spTgt>
                                        </p:tgtEl>
                                      </p:cBhvr>
                                    </p:animEffect>
                                    <p:anim calcmode="lin" valueType="num">
                                      <p:cBhvr>
                                        <p:cTn id="8" dur="1000" fill="hold"/>
                                        <p:tgtEl>
                                          <p:spTgt spid="18841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8419">
                                            <p:txEl>
                                              <p:pRg st="2" end="2"/>
                                            </p:txEl>
                                          </p:spTgt>
                                        </p:tgtEl>
                                        <p:attrNameLst>
                                          <p:attrName>style.visibility</p:attrName>
                                        </p:attrNameLst>
                                      </p:cBhvr>
                                      <p:to>
                                        <p:strVal val="visible"/>
                                      </p:to>
                                    </p:set>
                                    <p:animEffect transition="in" filter="fade">
                                      <p:cBhvr>
                                        <p:cTn id="14" dur="1000"/>
                                        <p:tgtEl>
                                          <p:spTgt spid="188419">
                                            <p:txEl>
                                              <p:pRg st="2" end="2"/>
                                            </p:txEl>
                                          </p:spTgt>
                                        </p:tgtEl>
                                      </p:cBhvr>
                                    </p:animEffect>
                                    <p:anim calcmode="lin" valueType="num">
                                      <p:cBhvr>
                                        <p:cTn id="15"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8419">
                                            <p:txEl>
                                              <p:pRg st="3" end="3"/>
                                            </p:txEl>
                                          </p:spTgt>
                                        </p:tgtEl>
                                        <p:attrNameLst>
                                          <p:attrName>style.visibility</p:attrName>
                                        </p:attrNameLst>
                                      </p:cBhvr>
                                      <p:to>
                                        <p:strVal val="visible"/>
                                      </p:to>
                                    </p:set>
                                    <p:animEffect transition="in" filter="fade">
                                      <p:cBhvr>
                                        <p:cTn id="21" dur="1000"/>
                                        <p:tgtEl>
                                          <p:spTgt spid="188419">
                                            <p:txEl>
                                              <p:pRg st="3" end="3"/>
                                            </p:txEl>
                                          </p:spTgt>
                                        </p:tgtEl>
                                      </p:cBhvr>
                                    </p:animEffect>
                                    <p:anim calcmode="lin" valueType="num">
                                      <p:cBhvr>
                                        <p:cTn id="22"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1868539"/>
            <a:ext cx="8077200" cy="3770263"/>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False Sense of Security</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“You say” (verse 17)</a:t>
            </a: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Don’t See Their Real Condition</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Wretched – Deplorable</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Miserable – To be pitied</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Poor – In real need</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Blind – Can’t see</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Naked – Lacking so much</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430605"/>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The Reason (verse 17)</a:t>
            </a:r>
          </a:p>
        </p:txBody>
      </p:sp>
      <p:sp>
        <p:nvSpPr>
          <p:cNvPr id="188421" name="AutoShape 5"/>
          <p:cNvSpPr>
            <a:spLocks noChangeArrowheads="1"/>
          </p:cNvSpPr>
          <p:nvPr/>
        </p:nvSpPr>
        <p:spPr bwMode="auto">
          <a:xfrm>
            <a:off x="2433125" y="1269847"/>
            <a:ext cx="4334456" cy="46166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Not See Self As They Are</a:t>
            </a:r>
          </a:p>
        </p:txBody>
      </p:sp>
      <p:sp>
        <p:nvSpPr>
          <p:cNvPr id="5" name="Oval 5"/>
          <p:cNvSpPr>
            <a:spLocks noChangeArrowheads="1"/>
          </p:cNvSpPr>
          <p:nvPr/>
        </p:nvSpPr>
        <p:spPr bwMode="auto">
          <a:xfrm>
            <a:off x="1399953" y="5638800"/>
            <a:ext cx="6400800" cy="838200"/>
          </a:xfrm>
          <a:prstGeom prst="ellipse">
            <a:avLst/>
          </a:prstGeom>
          <a:solidFill>
            <a:schemeClr val="tx2">
              <a:lumMod val="60000"/>
              <a:lumOff val="40000"/>
            </a:schemeClr>
          </a:solidFill>
          <a:ln w="9525">
            <a:noFill/>
            <a:round/>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Opposite of what they thought!</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AF70C7FE-823F-4EF6-A9D5-820F38AF76E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0697133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2" end="2"/>
                                            </p:txEl>
                                          </p:spTgt>
                                        </p:tgtEl>
                                        <p:attrNameLst>
                                          <p:attrName>style.visibility</p:attrName>
                                        </p:attrNameLst>
                                      </p:cBhvr>
                                      <p:to>
                                        <p:strVal val="visible"/>
                                      </p:to>
                                    </p:set>
                                    <p:animEffect transition="in" filter="fade">
                                      <p:cBhvr>
                                        <p:cTn id="7" dur="1000"/>
                                        <p:tgtEl>
                                          <p:spTgt spid="188419">
                                            <p:txEl>
                                              <p:pRg st="2" end="2"/>
                                            </p:txEl>
                                          </p:spTgt>
                                        </p:tgtEl>
                                      </p:cBhvr>
                                    </p:animEffect>
                                    <p:anim calcmode="lin" valueType="num">
                                      <p:cBhvr>
                                        <p:cTn id="8"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8419">
                                            <p:txEl>
                                              <p:pRg st="3" end="3"/>
                                            </p:txEl>
                                          </p:spTgt>
                                        </p:tgtEl>
                                        <p:attrNameLst>
                                          <p:attrName>style.visibility</p:attrName>
                                        </p:attrNameLst>
                                      </p:cBhvr>
                                      <p:to>
                                        <p:strVal val="visible"/>
                                      </p:to>
                                    </p:set>
                                    <p:animEffect transition="in" filter="fade">
                                      <p:cBhvr>
                                        <p:cTn id="14" dur="1000"/>
                                        <p:tgtEl>
                                          <p:spTgt spid="188419">
                                            <p:txEl>
                                              <p:pRg st="3" end="3"/>
                                            </p:txEl>
                                          </p:spTgt>
                                        </p:tgtEl>
                                      </p:cBhvr>
                                    </p:animEffect>
                                    <p:anim calcmode="lin" valueType="num">
                                      <p:cBhvr>
                                        <p:cTn id="15"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88419">
                                            <p:txEl>
                                              <p:pRg st="4" end="4"/>
                                            </p:txEl>
                                          </p:spTgt>
                                        </p:tgtEl>
                                        <p:attrNameLst>
                                          <p:attrName>style.visibility</p:attrName>
                                        </p:attrNameLst>
                                      </p:cBhvr>
                                      <p:to>
                                        <p:strVal val="visible"/>
                                      </p:to>
                                    </p:set>
                                    <p:animEffect transition="in" filter="fade">
                                      <p:cBhvr>
                                        <p:cTn id="19" dur="1000"/>
                                        <p:tgtEl>
                                          <p:spTgt spid="188419">
                                            <p:txEl>
                                              <p:pRg st="4" end="4"/>
                                            </p:txEl>
                                          </p:spTgt>
                                        </p:tgtEl>
                                      </p:cBhvr>
                                    </p:animEffect>
                                    <p:anim calcmode="lin" valueType="num">
                                      <p:cBhvr>
                                        <p:cTn id="20"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188419">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188419">
                                            <p:txEl>
                                              <p:pRg st="5" end="5"/>
                                            </p:txEl>
                                          </p:spTgt>
                                        </p:tgtEl>
                                        <p:attrNameLst>
                                          <p:attrName>style.visibility</p:attrName>
                                        </p:attrNameLst>
                                      </p:cBhvr>
                                      <p:to>
                                        <p:strVal val="visible"/>
                                      </p:to>
                                    </p:set>
                                    <p:animEffect transition="in" filter="fade">
                                      <p:cBhvr>
                                        <p:cTn id="24" dur="1000"/>
                                        <p:tgtEl>
                                          <p:spTgt spid="188419">
                                            <p:txEl>
                                              <p:pRg st="5" end="5"/>
                                            </p:txEl>
                                          </p:spTgt>
                                        </p:tgtEl>
                                      </p:cBhvr>
                                    </p:animEffect>
                                    <p:anim calcmode="lin" valueType="num">
                                      <p:cBhvr>
                                        <p:cTn id="25" dur="1000" fill="hold"/>
                                        <p:tgtEl>
                                          <p:spTgt spid="188419">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188419">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188419">
                                            <p:txEl>
                                              <p:pRg st="6" end="6"/>
                                            </p:txEl>
                                          </p:spTgt>
                                        </p:tgtEl>
                                        <p:attrNameLst>
                                          <p:attrName>style.visibility</p:attrName>
                                        </p:attrNameLst>
                                      </p:cBhvr>
                                      <p:to>
                                        <p:strVal val="visible"/>
                                      </p:to>
                                    </p:set>
                                    <p:animEffect transition="in" filter="fade">
                                      <p:cBhvr>
                                        <p:cTn id="29" dur="1000"/>
                                        <p:tgtEl>
                                          <p:spTgt spid="188419">
                                            <p:txEl>
                                              <p:pRg st="6" end="6"/>
                                            </p:txEl>
                                          </p:spTgt>
                                        </p:tgtEl>
                                      </p:cBhvr>
                                    </p:animEffect>
                                    <p:anim calcmode="lin" valueType="num">
                                      <p:cBhvr>
                                        <p:cTn id="30" dur="1000" fill="hold"/>
                                        <p:tgtEl>
                                          <p:spTgt spid="188419">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188419">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188419">
                                            <p:txEl>
                                              <p:pRg st="7" end="7"/>
                                            </p:txEl>
                                          </p:spTgt>
                                        </p:tgtEl>
                                        <p:attrNameLst>
                                          <p:attrName>style.visibility</p:attrName>
                                        </p:attrNameLst>
                                      </p:cBhvr>
                                      <p:to>
                                        <p:strVal val="visible"/>
                                      </p:to>
                                    </p:set>
                                    <p:animEffect transition="in" filter="fade">
                                      <p:cBhvr>
                                        <p:cTn id="34" dur="1000"/>
                                        <p:tgtEl>
                                          <p:spTgt spid="188419">
                                            <p:txEl>
                                              <p:pRg st="7" end="7"/>
                                            </p:txEl>
                                          </p:spTgt>
                                        </p:tgtEl>
                                      </p:cBhvr>
                                    </p:animEffect>
                                    <p:anim calcmode="lin" valueType="num">
                                      <p:cBhvr>
                                        <p:cTn id="35" dur="1000" fill="hold"/>
                                        <p:tgtEl>
                                          <p:spTgt spid="188419">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18841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1" presetClass="entr" presetSubtype="1"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wheel(1)">
                                      <p:cBhvr>
                                        <p:cTn id="4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2020939"/>
            <a:ext cx="8077200" cy="3770263"/>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False Sense of Security</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“You say”</a:t>
            </a:r>
            <a:r>
              <a:rPr kumimoji="0" 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17)</a:t>
            </a: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Don’t See Their Real Condition</a:t>
            </a:r>
          </a:p>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Calloused</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Hebrews 6:4-6</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Possible to allow the word to become meaningless – hear so much of it preached, taught, etc.</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535870"/>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 The Reason (verse 17)</a:t>
            </a:r>
          </a:p>
        </p:txBody>
      </p:sp>
      <p:sp>
        <p:nvSpPr>
          <p:cNvPr id="188421" name="AutoShape 5"/>
          <p:cNvSpPr>
            <a:spLocks noChangeArrowheads="1"/>
          </p:cNvSpPr>
          <p:nvPr/>
        </p:nvSpPr>
        <p:spPr bwMode="auto">
          <a:xfrm>
            <a:off x="2433125" y="1422247"/>
            <a:ext cx="4334456" cy="46166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Do Not See Self As They Are</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A8E7058E-CA84-442E-B26F-55D7B18484FC}"/>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799093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3" end="3"/>
                                            </p:txEl>
                                          </p:spTgt>
                                        </p:tgtEl>
                                        <p:attrNameLst>
                                          <p:attrName>style.visibility</p:attrName>
                                        </p:attrNameLst>
                                      </p:cBhvr>
                                      <p:to>
                                        <p:strVal val="visible"/>
                                      </p:to>
                                    </p:set>
                                    <p:animEffect transition="in" filter="fade">
                                      <p:cBhvr>
                                        <p:cTn id="7" dur="1000"/>
                                        <p:tgtEl>
                                          <p:spTgt spid="188419">
                                            <p:txEl>
                                              <p:pRg st="3" end="3"/>
                                            </p:txEl>
                                          </p:spTgt>
                                        </p:tgtEl>
                                      </p:cBhvr>
                                    </p:animEffect>
                                    <p:anim calcmode="lin" valueType="num">
                                      <p:cBhvr>
                                        <p:cTn id="8"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8419">
                                            <p:txEl>
                                              <p:pRg st="4" end="4"/>
                                            </p:txEl>
                                          </p:spTgt>
                                        </p:tgtEl>
                                        <p:attrNameLst>
                                          <p:attrName>style.visibility</p:attrName>
                                        </p:attrNameLst>
                                      </p:cBhvr>
                                      <p:to>
                                        <p:strVal val="visible"/>
                                      </p:to>
                                    </p:set>
                                    <p:animEffect transition="in" filter="fade">
                                      <p:cBhvr>
                                        <p:cTn id="14" dur="1000"/>
                                        <p:tgtEl>
                                          <p:spTgt spid="188419">
                                            <p:txEl>
                                              <p:pRg st="4" end="4"/>
                                            </p:txEl>
                                          </p:spTgt>
                                        </p:tgtEl>
                                      </p:cBhvr>
                                    </p:animEffect>
                                    <p:anim calcmode="lin" valueType="num">
                                      <p:cBhvr>
                                        <p:cTn id="15"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8419">
                                            <p:txEl>
                                              <p:pRg st="5" end="5"/>
                                            </p:txEl>
                                          </p:spTgt>
                                        </p:tgtEl>
                                        <p:attrNameLst>
                                          <p:attrName>style.visibility</p:attrName>
                                        </p:attrNameLst>
                                      </p:cBhvr>
                                      <p:to>
                                        <p:strVal val="visible"/>
                                      </p:to>
                                    </p:set>
                                    <p:animEffect transition="in" filter="fade">
                                      <p:cBhvr>
                                        <p:cTn id="21" dur="1000"/>
                                        <p:tgtEl>
                                          <p:spTgt spid="188419">
                                            <p:txEl>
                                              <p:pRg st="5" end="5"/>
                                            </p:txEl>
                                          </p:spTgt>
                                        </p:tgtEl>
                                      </p:cBhvr>
                                    </p:animEffect>
                                    <p:anim calcmode="lin" valueType="num">
                                      <p:cBhvr>
                                        <p:cTn id="22" dur="1000" fill="hold"/>
                                        <p:tgtEl>
                                          <p:spTgt spid="188419">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205923" y="641609"/>
            <a:ext cx="4655954" cy="1015663"/>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Lukewarm Church</a:t>
            </a:r>
            <a:endParaRPr kumimoji="0" 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3:14-22</a:t>
            </a:r>
          </a:p>
        </p:txBody>
      </p:sp>
      <p:sp>
        <p:nvSpPr>
          <p:cNvPr id="114692" name="Text Box 4"/>
          <p:cNvSpPr txBox="1">
            <a:spLocks noChangeArrowheads="1"/>
          </p:cNvSpPr>
          <p:nvPr/>
        </p:nvSpPr>
        <p:spPr bwMode="auto">
          <a:xfrm>
            <a:off x="1055802" y="2025743"/>
            <a:ext cx="6910273" cy="1946238"/>
          </a:xfrm>
          <a:prstGeom prst="rect">
            <a:avLst/>
          </a:prstGeom>
          <a:noFill/>
          <a:ln>
            <a:noFill/>
          </a:ln>
          <a:effectLst/>
        </p:spPr>
        <p:txBody>
          <a:bodyPr wrap="square">
            <a:spAutoFit/>
          </a:bodyPr>
          <a:lstStyle/>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Problem (verses 15-16)</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Reason (verse 17)</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Reaction (verses 16, 19, 20)</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C6D75EE6-9B51-4D68-B6A8-3FB5CD1F9163}"/>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5264691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4692">
                                            <p:txEl>
                                              <p:pRg st="2" end="2"/>
                                            </p:txEl>
                                          </p:spTgt>
                                        </p:tgtEl>
                                        <p:attrNameLst>
                                          <p:attrName>style.visibility</p:attrName>
                                        </p:attrNameLst>
                                      </p:cBhvr>
                                      <p:to>
                                        <p:strVal val="visible"/>
                                      </p:to>
                                    </p:set>
                                    <p:animEffect transition="in" filter="fade">
                                      <p:cBhvr>
                                        <p:cTn id="7" dur="1000"/>
                                        <p:tgtEl>
                                          <p:spTgt spid="114692">
                                            <p:txEl>
                                              <p:pRg st="2" end="2"/>
                                            </p:txEl>
                                          </p:spTgt>
                                        </p:tgtEl>
                                      </p:cBhvr>
                                    </p:animEffect>
                                    <p:anim calcmode="lin" valueType="num">
                                      <p:cBhvr>
                                        <p:cTn id="8" dur="1000" fill="hold"/>
                                        <p:tgtEl>
                                          <p:spTgt spid="11469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1469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2035076"/>
            <a:ext cx="8077200" cy="2308324"/>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Spew them out</a:t>
            </a:r>
            <a:r>
              <a:rPr kumimoji="0" 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16)</a:t>
            </a:r>
            <a:endParaRPr kumimoji="0" 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Footnote: “spit or vomit”</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Makes God sick!</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God is disgusted with indifference</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Utter rejection</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550009"/>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The Reaction (verses 16, 19 , 20)</a:t>
            </a:r>
          </a:p>
        </p:txBody>
      </p:sp>
      <p:sp>
        <p:nvSpPr>
          <p:cNvPr id="188421" name="AutoShape 5"/>
          <p:cNvSpPr>
            <a:spLocks noChangeArrowheads="1"/>
          </p:cNvSpPr>
          <p:nvPr/>
        </p:nvSpPr>
        <p:spPr bwMode="auto">
          <a:xfrm>
            <a:off x="2602049" y="1436386"/>
            <a:ext cx="3996607" cy="46166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God is Greatly Displeased</a:t>
            </a:r>
          </a:p>
        </p:txBody>
      </p:sp>
      <p:sp>
        <p:nvSpPr>
          <p:cNvPr id="5" name="Rectangle 6"/>
          <p:cNvSpPr>
            <a:spLocks noChangeArrowheads="1"/>
          </p:cNvSpPr>
          <p:nvPr/>
        </p:nvSpPr>
        <p:spPr bwMode="auto">
          <a:xfrm>
            <a:off x="674362" y="4856946"/>
            <a:ext cx="7821372" cy="954107"/>
          </a:xfrm>
          <a:prstGeom prst="rect">
            <a:avLst/>
          </a:prstGeom>
          <a:noFill/>
          <a:ln w="952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Lord’s view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carelessness, indifference, slothfulness, etc.</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D11C8EE1-37CB-42E0-BCE2-AAD4403E6B5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278543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88419">
                                            <p:txEl>
                                              <p:pRg st="0" end="0"/>
                                            </p:txEl>
                                          </p:spTgt>
                                        </p:tgtEl>
                                        <p:attrNameLst>
                                          <p:attrName>style.visibility</p:attrName>
                                        </p:attrNameLst>
                                      </p:cBhvr>
                                      <p:to>
                                        <p:strVal val="visible"/>
                                      </p:to>
                                    </p:set>
                                    <p:animEffect transition="in" filter="fade">
                                      <p:cBhvr>
                                        <p:cTn id="7" dur="1000"/>
                                        <p:tgtEl>
                                          <p:spTgt spid="188419">
                                            <p:txEl>
                                              <p:pRg st="0" end="0"/>
                                            </p:txEl>
                                          </p:spTgt>
                                        </p:tgtEl>
                                      </p:cBhvr>
                                    </p:animEffect>
                                    <p:anim calcmode="lin" valueType="num">
                                      <p:cBhvr>
                                        <p:cTn id="8" dur="1000" fill="hold"/>
                                        <p:tgtEl>
                                          <p:spTgt spid="1884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88419">
                                            <p:txEl>
                                              <p:pRg st="1" end="1"/>
                                            </p:txEl>
                                          </p:spTgt>
                                        </p:tgtEl>
                                        <p:attrNameLst>
                                          <p:attrName>style.visibility</p:attrName>
                                        </p:attrNameLst>
                                      </p:cBhvr>
                                      <p:to>
                                        <p:strVal val="visible"/>
                                      </p:to>
                                    </p:set>
                                    <p:animEffect transition="in" filter="fade">
                                      <p:cBhvr>
                                        <p:cTn id="14" dur="1000"/>
                                        <p:tgtEl>
                                          <p:spTgt spid="188419">
                                            <p:txEl>
                                              <p:pRg st="1" end="1"/>
                                            </p:txEl>
                                          </p:spTgt>
                                        </p:tgtEl>
                                      </p:cBhvr>
                                    </p:animEffect>
                                    <p:anim calcmode="lin" valueType="num">
                                      <p:cBhvr>
                                        <p:cTn id="15" dur="1000" fill="hold"/>
                                        <p:tgtEl>
                                          <p:spTgt spid="1884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88419">
                                            <p:txEl>
                                              <p:pRg st="2" end="2"/>
                                            </p:txEl>
                                          </p:spTgt>
                                        </p:tgtEl>
                                        <p:attrNameLst>
                                          <p:attrName>style.visibility</p:attrName>
                                        </p:attrNameLst>
                                      </p:cBhvr>
                                      <p:to>
                                        <p:strVal val="visible"/>
                                      </p:to>
                                    </p:set>
                                    <p:animEffect transition="in" filter="fade">
                                      <p:cBhvr>
                                        <p:cTn id="21" dur="1000"/>
                                        <p:tgtEl>
                                          <p:spTgt spid="188419">
                                            <p:txEl>
                                              <p:pRg st="2" end="2"/>
                                            </p:txEl>
                                          </p:spTgt>
                                        </p:tgtEl>
                                      </p:cBhvr>
                                    </p:animEffect>
                                    <p:anim calcmode="lin" valueType="num">
                                      <p:cBhvr>
                                        <p:cTn id="22"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88419">
                                            <p:txEl>
                                              <p:pRg st="3" end="3"/>
                                            </p:txEl>
                                          </p:spTgt>
                                        </p:tgtEl>
                                        <p:attrNameLst>
                                          <p:attrName>style.visibility</p:attrName>
                                        </p:attrNameLst>
                                      </p:cBhvr>
                                      <p:to>
                                        <p:strVal val="visible"/>
                                      </p:to>
                                    </p:set>
                                    <p:animEffect transition="in" filter="fade">
                                      <p:cBhvr>
                                        <p:cTn id="28" dur="1000"/>
                                        <p:tgtEl>
                                          <p:spTgt spid="188419">
                                            <p:txEl>
                                              <p:pRg st="3" end="3"/>
                                            </p:txEl>
                                          </p:spTgt>
                                        </p:tgtEl>
                                      </p:cBhvr>
                                    </p:animEffect>
                                    <p:anim calcmode="lin" valueType="num">
                                      <p:cBhvr>
                                        <p:cTn id="29"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88419">
                                            <p:txEl>
                                              <p:pRg st="4" end="4"/>
                                            </p:txEl>
                                          </p:spTgt>
                                        </p:tgtEl>
                                        <p:attrNameLst>
                                          <p:attrName>style.visibility</p:attrName>
                                        </p:attrNameLst>
                                      </p:cBhvr>
                                      <p:to>
                                        <p:strVal val="visible"/>
                                      </p:to>
                                    </p:set>
                                    <p:animEffect transition="in" filter="fade">
                                      <p:cBhvr>
                                        <p:cTn id="35" dur="1000"/>
                                        <p:tgtEl>
                                          <p:spTgt spid="188419">
                                            <p:txEl>
                                              <p:pRg st="4" end="4"/>
                                            </p:txEl>
                                          </p:spTgt>
                                        </p:tgtEl>
                                      </p:cBhvr>
                                    </p:animEffect>
                                    <p:anim calcmode="lin" valueType="num">
                                      <p:cBhvr>
                                        <p:cTn id="36"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884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1000"/>
                                        <p:tgtEl>
                                          <p:spTgt spid="5"/>
                                        </p:tgtEl>
                                      </p:cBhvr>
                                    </p:animEffect>
                                    <p:anim calcmode="lin" valueType="num">
                                      <p:cBhvr>
                                        <p:cTn id="43" dur="1000" fill="hold"/>
                                        <p:tgtEl>
                                          <p:spTgt spid="5"/>
                                        </p:tgtEl>
                                        <p:attrNameLst>
                                          <p:attrName>ppt_x</p:attrName>
                                        </p:attrNameLst>
                                      </p:cBhvr>
                                      <p:tavLst>
                                        <p:tav tm="0">
                                          <p:val>
                                            <p:strVal val="#ppt_x"/>
                                          </p:val>
                                        </p:tav>
                                        <p:tav tm="100000">
                                          <p:val>
                                            <p:strVal val="#ppt_x"/>
                                          </p:val>
                                        </p:tav>
                                      </p:tavLst>
                                    </p:anim>
                                    <p:anim calcmode="lin" valueType="num">
                                      <p:cBhvr>
                                        <p:cTn id="4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build="p" bldLvl="5"/>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399" y="2065855"/>
            <a:ext cx="8372475" cy="2646878"/>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Spew them out (verse 16)</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Rebukes and Chastens</a:t>
            </a:r>
            <a:r>
              <a:rPr kumimoji="0" 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19)</a:t>
            </a:r>
            <a:endParaRPr kumimoji="0" 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Because of His love (not inconsiderate)</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Disciplines as a father would a child. (Hebrews 12:5-11)</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580786"/>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III. The Reaction (verses 16, 19 , 20)</a:t>
            </a:r>
          </a:p>
        </p:txBody>
      </p:sp>
      <p:sp>
        <p:nvSpPr>
          <p:cNvPr id="188421" name="AutoShape 5"/>
          <p:cNvSpPr>
            <a:spLocks noChangeArrowheads="1"/>
          </p:cNvSpPr>
          <p:nvPr/>
        </p:nvSpPr>
        <p:spPr bwMode="auto">
          <a:xfrm>
            <a:off x="2602049" y="1467163"/>
            <a:ext cx="3996607" cy="46166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God is Greatly Displeased</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43F2BE93-FA77-44A0-883D-2F8CEE08B88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58321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1" end="1"/>
                                            </p:txEl>
                                          </p:spTgt>
                                        </p:tgtEl>
                                        <p:attrNameLst>
                                          <p:attrName>style.visibility</p:attrName>
                                        </p:attrNameLst>
                                      </p:cBhvr>
                                      <p:to>
                                        <p:strVal val="visible"/>
                                      </p:to>
                                    </p:set>
                                    <p:animEffect transition="in" filter="fade">
                                      <p:cBhvr>
                                        <p:cTn id="7" dur="1000"/>
                                        <p:tgtEl>
                                          <p:spTgt spid="188419">
                                            <p:txEl>
                                              <p:pRg st="1" end="1"/>
                                            </p:txEl>
                                          </p:spTgt>
                                        </p:tgtEl>
                                      </p:cBhvr>
                                    </p:animEffect>
                                    <p:anim calcmode="lin" valueType="num">
                                      <p:cBhvr>
                                        <p:cTn id="8" dur="1000" fill="hold"/>
                                        <p:tgtEl>
                                          <p:spTgt spid="18841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8419">
                                            <p:txEl>
                                              <p:pRg st="2" end="2"/>
                                            </p:txEl>
                                          </p:spTgt>
                                        </p:tgtEl>
                                        <p:attrNameLst>
                                          <p:attrName>style.visibility</p:attrName>
                                        </p:attrNameLst>
                                      </p:cBhvr>
                                      <p:to>
                                        <p:strVal val="visible"/>
                                      </p:to>
                                    </p:set>
                                    <p:animEffect transition="in" filter="fade">
                                      <p:cBhvr>
                                        <p:cTn id="14" dur="1000"/>
                                        <p:tgtEl>
                                          <p:spTgt spid="188419">
                                            <p:txEl>
                                              <p:pRg st="2" end="2"/>
                                            </p:txEl>
                                          </p:spTgt>
                                        </p:tgtEl>
                                      </p:cBhvr>
                                    </p:animEffect>
                                    <p:anim calcmode="lin" valueType="num">
                                      <p:cBhvr>
                                        <p:cTn id="15"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8419">
                                            <p:txEl>
                                              <p:pRg st="3" end="3"/>
                                            </p:txEl>
                                          </p:spTgt>
                                        </p:tgtEl>
                                        <p:attrNameLst>
                                          <p:attrName>style.visibility</p:attrName>
                                        </p:attrNameLst>
                                      </p:cBhvr>
                                      <p:to>
                                        <p:strVal val="visible"/>
                                      </p:to>
                                    </p:set>
                                    <p:animEffect transition="in" filter="fade">
                                      <p:cBhvr>
                                        <p:cTn id="21" dur="1000"/>
                                        <p:tgtEl>
                                          <p:spTgt spid="188419">
                                            <p:txEl>
                                              <p:pRg st="3" end="3"/>
                                            </p:txEl>
                                          </p:spTgt>
                                        </p:tgtEl>
                                      </p:cBhvr>
                                    </p:animEffect>
                                    <p:anim calcmode="lin" valueType="num">
                                      <p:cBhvr>
                                        <p:cTn id="22"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295053" y="2194407"/>
            <a:ext cx="8610600" cy="4262705"/>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Indifferent – Apathy, lacking in diligence</a:t>
            </a: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Like own water supply</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Knowledge without zeal (cf. Romans 10:1-3)</a:t>
            </a: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Neither cold nor hot</a:t>
            </a:r>
          </a:p>
          <a:p>
            <a:pPr marL="514350" marR="0" lvl="0" indent="-514350" algn="l" defTabSz="914400" rtl="0" eaLnBrk="0" fontAlgn="base" latinLnBrk="0" hangingPunct="0">
              <a:lnSpc>
                <a:spcPct val="100000"/>
              </a:lnSpc>
              <a:spcBef>
                <a:spcPts val="6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Hard to deal with, hard to reach</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One who is cold – is more apt to change</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Lukewarm does not see any need (verse 17; cf. Malachi 1:7ff)</a:t>
            </a:r>
          </a:p>
          <a:p>
            <a:pPr marL="971550" marR="0" lvl="1" indent="-514350" algn="l" defTabSz="914400" rtl="0" eaLnBrk="0" fontAlgn="base" latinLnBrk="0" hangingPunct="0">
              <a:lnSpc>
                <a:spcPct val="100000"/>
              </a:lnSpc>
              <a:spcBef>
                <a:spcPts val="6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Hebrews 6:1-6; 2 Peter 2:20ff</a:t>
            </a:r>
          </a:p>
        </p:txBody>
      </p:sp>
      <p:sp>
        <p:nvSpPr>
          <p:cNvPr id="188420" name="Text Box 4"/>
          <p:cNvSpPr txBox="1">
            <a:spLocks noChangeArrowheads="1"/>
          </p:cNvSpPr>
          <p:nvPr/>
        </p:nvSpPr>
        <p:spPr bwMode="auto">
          <a:xfrm>
            <a:off x="533400" y="554235"/>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The Problem (verses 15-16)</a:t>
            </a:r>
          </a:p>
        </p:txBody>
      </p:sp>
      <p:sp>
        <p:nvSpPr>
          <p:cNvPr id="188421" name="AutoShape 5"/>
          <p:cNvSpPr>
            <a:spLocks noChangeArrowheads="1"/>
          </p:cNvSpPr>
          <p:nvPr/>
        </p:nvSpPr>
        <p:spPr bwMode="auto">
          <a:xfrm>
            <a:off x="3746593" y="1440612"/>
            <a:ext cx="1707519" cy="46166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Lukewarm</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6B715554-EB36-4959-9220-2EBFC7E8C8B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647729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4" end="4"/>
                                            </p:txEl>
                                          </p:spTgt>
                                        </p:tgtEl>
                                        <p:attrNameLst>
                                          <p:attrName>style.visibility</p:attrName>
                                        </p:attrNameLst>
                                      </p:cBhvr>
                                      <p:to>
                                        <p:strVal val="visible"/>
                                      </p:to>
                                    </p:set>
                                    <p:animEffect transition="in" filter="fade">
                                      <p:cBhvr>
                                        <p:cTn id="7" dur="1000"/>
                                        <p:tgtEl>
                                          <p:spTgt spid="188419">
                                            <p:txEl>
                                              <p:pRg st="4" end="4"/>
                                            </p:txEl>
                                          </p:spTgt>
                                        </p:tgtEl>
                                      </p:cBhvr>
                                    </p:animEffect>
                                    <p:anim calcmode="lin" valueType="num">
                                      <p:cBhvr>
                                        <p:cTn id="8"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8419">
                                            <p:txEl>
                                              <p:pRg st="5" end="5"/>
                                            </p:txEl>
                                          </p:spTgt>
                                        </p:tgtEl>
                                        <p:attrNameLst>
                                          <p:attrName>style.visibility</p:attrName>
                                        </p:attrNameLst>
                                      </p:cBhvr>
                                      <p:to>
                                        <p:strVal val="visible"/>
                                      </p:to>
                                    </p:set>
                                    <p:animEffect transition="in" filter="fade">
                                      <p:cBhvr>
                                        <p:cTn id="14" dur="1000"/>
                                        <p:tgtEl>
                                          <p:spTgt spid="188419">
                                            <p:txEl>
                                              <p:pRg st="5" end="5"/>
                                            </p:txEl>
                                          </p:spTgt>
                                        </p:tgtEl>
                                      </p:cBhvr>
                                    </p:animEffect>
                                    <p:anim calcmode="lin" valueType="num">
                                      <p:cBhvr>
                                        <p:cTn id="15" dur="1000" fill="hold"/>
                                        <p:tgtEl>
                                          <p:spTgt spid="188419">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8419">
                                            <p:txEl>
                                              <p:pRg st="6" end="6"/>
                                            </p:txEl>
                                          </p:spTgt>
                                        </p:tgtEl>
                                        <p:attrNameLst>
                                          <p:attrName>style.visibility</p:attrName>
                                        </p:attrNameLst>
                                      </p:cBhvr>
                                      <p:to>
                                        <p:strVal val="visible"/>
                                      </p:to>
                                    </p:set>
                                    <p:animEffect transition="in" filter="fade">
                                      <p:cBhvr>
                                        <p:cTn id="21" dur="1000"/>
                                        <p:tgtEl>
                                          <p:spTgt spid="188419">
                                            <p:txEl>
                                              <p:pRg st="6" end="6"/>
                                            </p:txEl>
                                          </p:spTgt>
                                        </p:tgtEl>
                                      </p:cBhvr>
                                    </p:animEffect>
                                    <p:anim calcmode="lin" valueType="num">
                                      <p:cBhvr>
                                        <p:cTn id="22" dur="1000" fill="hold"/>
                                        <p:tgtEl>
                                          <p:spTgt spid="188419">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88419">
                                            <p:txEl>
                                              <p:pRg st="7" end="7"/>
                                            </p:txEl>
                                          </p:spTgt>
                                        </p:tgtEl>
                                        <p:attrNameLst>
                                          <p:attrName>style.visibility</p:attrName>
                                        </p:attrNameLst>
                                      </p:cBhvr>
                                      <p:to>
                                        <p:strVal val="visible"/>
                                      </p:to>
                                    </p:set>
                                    <p:animEffect transition="in" filter="fade">
                                      <p:cBhvr>
                                        <p:cTn id="28" dur="1000"/>
                                        <p:tgtEl>
                                          <p:spTgt spid="188419">
                                            <p:txEl>
                                              <p:pRg st="7" end="7"/>
                                            </p:txEl>
                                          </p:spTgt>
                                        </p:tgtEl>
                                      </p:cBhvr>
                                    </p:animEffect>
                                    <p:anim calcmode="lin" valueType="num">
                                      <p:cBhvr>
                                        <p:cTn id="29" dur="1000" fill="hold"/>
                                        <p:tgtEl>
                                          <p:spTgt spid="188419">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18841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2029125"/>
            <a:ext cx="8077200" cy="4647426"/>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Spew them out (verse 16)</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Rebukes and Chastens (verse 19)</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stand at the door and knock” – Knocks and Pleads</a:t>
            </a:r>
            <a:r>
              <a:rPr kumimoji="0" 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20)</a:t>
            </a:r>
            <a:endParaRPr kumimoji="0" 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Desires to come into your dwelling</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force himself – waiting for admission</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will sup with him …” </a:t>
            </a: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To sup is to dine with Him in spiritual </a:t>
            </a:r>
            <a:r>
              <a:rPr kumimoji="0" lang="en-US" sz="24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communion</a:t>
            </a: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and </a:t>
            </a:r>
            <a:r>
              <a:rPr kumimoji="0" lang="en-US" sz="2400" b="0"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fellowship</a:t>
            </a:r>
            <a:r>
              <a:rPr kumimoji="0" lang="en-US" sz="2400" b="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close confidence and affection.</a:t>
            </a:r>
          </a:p>
        </p:txBody>
      </p:sp>
      <p:sp>
        <p:nvSpPr>
          <p:cNvPr id="188420" name="Text Box 4"/>
          <p:cNvSpPr txBox="1">
            <a:spLocks noChangeArrowheads="1"/>
          </p:cNvSpPr>
          <p:nvPr/>
        </p:nvSpPr>
        <p:spPr bwMode="auto">
          <a:xfrm>
            <a:off x="533400" y="544056"/>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III. The Reaction (verses 16, 19 , 20)</a:t>
            </a:r>
          </a:p>
        </p:txBody>
      </p:sp>
      <p:sp>
        <p:nvSpPr>
          <p:cNvPr id="188421" name="AutoShape 5"/>
          <p:cNvSpPr>
            <a:spLocks noChangeArrowheads="1"/>
          </p:cNvSpPr>
          <p:nvPr/>
        </p:nvSpPr>
        <p:spPr bwMode="auto">
          <a:xfrm>
            <a:off x="2085753" y="1406873"/>
            <a:ext cx="5029200" cy="508785"/>
          </a:xfrm>
          <a:prstGeom prst="rect">
            <a:avLst/>
          </a:prstGeom>
          <a:noFill/>
          <a:ln w="9525">
            <a:no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God is Greatly Displeased</a:t>
            </a:r>
          </a:p>
        </p:txBody>
      </p:sp>
      <p:sp>
        <p:nvSpPr>
          <p:cNvPr id="5" name="Rectangle 4"/>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F0CAB868-CA7C-4C4A-AA50-EB3E4D212B0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892037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2" end="2"/>
                                            </p:txEl>
                                          </p:spTgt>
                                        </p:tgtEl>
                                        <p:attrNameLst>
                                          <p:attrName>style.visibility</p:attrName>
                                        </p:attrNameLst>
                                      </p:cBhvr>
                                      <p:to>
                                        <p:strVal val="visible"/>
                                      </p:to>
                                    </p:set>
                                    <p:animEffect transition="in" filter="fade">
                                      <p:cBhvr>
                                        <p:cTn id="7" dur="1000"/>
                                        <p:tgtEl>
                                          <p:spTgt spid="188419">
                                            <p:txEl>
                                              <p:pRg st="2" end="2"/>
                                            </p:txEl>
                                          </p:spTgt>
                                        </p:tgtEl>
                                      </p:cBhvr>
                                    </p:animEffect>
                                    <p:anim calcmode="lin" valueType="num">
                                      <p:cBhvr>
                                        <p:cTn id="8"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8419">
                                            <p:txEl>
                                              <p:pRg st="3" end="3"/>
                                            </p:txEl>
                                          </p:spTgt>
                                        </p:tgtEl>
                                        <p:attrNameLst>
                                          <p:attrName>style.visibility</p:attrName>
                                        </p:attrNameLst>
                                      </p:cBhvr>
                                      <p:to>
                                        <p:strVal val="visible"/>
                                      </p:to>
                                    </p:set>
                                    <p:animEffect transition="in" filter="fade">
                                      <p:cBhvr>
                                        <p:cTn id="14" dur="1000"/>
                                        <p:tgtEl>
                                          <p:spTgt spid="188419">
                                            <p:txEl>
                                              <p:pRg st="3" end="3"/>
                                            </p:txEl>
                                          </p:spTgt>
                                        </p:tgtEl>
                                      </p:cBhvr>
                                    </p:animEffect>
                                    <p:anim calcmode="lin" valueType="num">
                                      <p:cBhvr>
                                        <p:cTn id="15"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8419">
                                            <p:txEl>
                                              <p:pRg st="4" end="4"/>
                                            </p:txEl>
                                          </p:spTgt>
                                        </p:tgtEl>
                                        <p:attrNameLst>
                                          <p:attrName>style.visibility</p:attrName>
                                        </p:attrNameLst>
                                      </p:cBhvr>
                                      <p:to>
                                        <p:strVal val="visible"/>
                                      </p:to>
                                    </p:set>
                                    <p:animEffect transition="in" filter="fade">
                                      <p:cBhvr>
                                        <p:cTn id="21" dur="1000"/>
                                        <p:tgtEl>
                                          <p:spTgt spid="188419">
                                            <p:txEl>
                                              <p:pRg st="4" end="4"/>
                                            </p:txEl>
                                          </p:spTgt>
                                        </p:tgtEl>
                                      </p:cBhvr>
                                    </p:animEffect>
                                    <p:anim calcmode="lin" valueType="num">
                                      <p:cBhvr>
                                        <p:cTn id="22"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88419">
                                            <p:txEl>
                                              <p:pRg st="5" end="5"/>
                                            </p:txEl>
                                          </p:spTgt>
                                        </p:tgtEl>
                                        <p:attrNameLst>
                                          <p:attrName>style.visibility</p:attrName>
                                        </p:attrNameLst>
                                      </p:cBhvr>
                                      <p:to>
                                        <p:strVal val="visible"/>
                                      </p:to>
                                    </p:set>
                                    <p:animEffect transition="in" filter="fade">
                                      <p:cBhvr>
                                        <p:cTn id="28" dur="1000"/>
                                        <p:tgtEl>
                                          <p:spTgt spid="188419">
                                            <p:txEl>
                                              <p:pRg st="5" end="5"/>
                                            </p:txEl>
                                          </p:spTgt>
                                        </p:tgtEl>
                                      </p:cBhvr>
                                    </p:animEffect>
                                    <p:anim calcmode="lin" valueType="num">
                                      <p:cBhvr>
                                        <p:cTn id="29" dur="1000" fill="hold"/>
                                        <p:tgtEl>
                                          <p:spTgt spid="188419">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8841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205923" y="687234"/>
            <a:ext cx="4655954" cy="1015663"/>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 Lukewarm Church</a:t>
            </a:r>
            <a:endParaRPr kumimoji="0" lang="en-US" sz="3600" b="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3:14-22</a:t>
            </a:r>
          </a:p>
        </p:txBody>
      </p:sp>
      <p:sp>
        <p:nvSpPr>
          <p:cNvPr id="114692" name="Text Box 4"/>
          <p:cNvSpPr txBox="1">
            <a:spLocks noChangeArrowheads="1"/>
          </p:cNvSpPr>
          <p:nvPr/>
        </p:nvSpPr>
        <p:spPr bwMode="auto">
          <a:xfrm>
            <a:off x="1074656" y="2071366"/>
            <a:ext cx="6891419" cy="2586414"/>
          </a:xfrm>
          <a:prstGeom prst="rect">
            <a:avLst/>
          </a:prstGeom>
          <a:noFill/>
          <a:ln>
            <a:noFill/>
          </a:ln>
          <a:effectLst/>
        </p:spPr>
        <p:txBody>
          <a:bodyPr wrap="square">
            <a:spAutoFit/>
          </a:bodyPr>
          <a:lstStyle/>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Problem (verses 15-16)</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Reason (verse 17)</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Reaction (verses 16, 19, 20)</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Answer (verses 18-19)</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6653E7DB-59D3-4943-841E-B69FA6A3496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526785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4692">
                                            <p:txEl>
                                              <p:pRg st="3" end="3"/>
                                            </p:txEl>
                                          </p:spTgt>
                                        </p:tgtEl>
                                        <p:attrNameLst>
                                          <p:attrName>style.visibility</p:attrName>
                                        </p:attrNameLst>
                                      </p:cBhvr>
                                      <p:to>
                                        <p:strVal val="visible"/>
                                      </p:to>
                                    </p:set>
                                    <p:animEffect transition="in" filter="fade">
                                      <p:cBhvr>
                                        <p:cTn id="7" dur="1000"/>
                                        <p:tgtEl>
                                          <p:spTgt spid="114692">
                                            <p:txEl>
                                              <p:pRg st="3" end="3"/>
                                            </p:txEl>
                                          </p:spTgt>
                                        </p:tgtEl>
                                      </p:cBhvr>
                                    </p:animEffect>
                                    <p:anim calcmode="lin" valueType="num">
                                      <p:cBhvr>
                                        <p:cTn id="8" dur="1000" fill="hold"/>
                                        <p:tgtEl>
                                          <p:spTgt spid="114692">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1469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61753" y="2038718"/>
            <a:ext cx="8077200" cy="3477875"/>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Buy From Me</a:t>
            </a:r>
            <a:r>
              <a:rPr kumimoji="0" 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18)</a:t>
            </a:r>
            <a:endParaRPr kumimoji="0" lang="en-US" sz="24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Gold – so that you will be rich. (cf. Smyrna 2:9)</a:t>
            </a:r>
            <a:b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Peter 1:7</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White garment – so that you will be clothed.</a:t>
            </a:r>
            <a:b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(cf. Revelation 7:13-14)</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Salve – so that you might see (cf. John 9)</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Buy = do what you have to do to attain</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500122"/>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The Answer (verses 18-19)</a:t>
            </a:r>
          </a:p>
        </p:txBody>
      </p:sp>
      <p:sp>
        <p:nvSpPr>
          <p:cNvPr id="188421" name="AutoShape 5"/>
          <p:cNvSpPr>
            <a:spLocks noChangeArrowheads="1"/>
          </p:cNvSpPr>
          <p:nvPr/>
        </p:nvSpPr>
        <p:spPr bwMode="auto">
          <a:xfrm>
            <a:off x="3725754" y="1294166"/>
            <a:ext cx="1749197" cy="646331"/>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Repent</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AB049B30-7EEC-4352-9F63-ABDED1A9B63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2156266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88419">
                                            <p:txEl>
                                              <p:pRg st="0" end="0"/>
                                            </p:txEl>
                                          </p:spTgt>
                                        </p:tgtEl>
                                        <p:attrNameLst>
                                          <p:attrName>style.visibility</p:attrName>
                                        </p:attrNameLst>
                                      </p:cBhvr>
                                      <p:to>
                                        <p:strVal val="visible"/>
                                      </p:to>
                                    </p:set>
                                    <p:animEffect transition="in" filter="fade">
                                      <p:cBhvr>
                                        <p:cTn id="7" dur="1000"/>
                                        <p:tgtEl>
                                          <p:spTgt spid="188419">
                                            <p:txEl>
                                              <p:pRg st="0" end="0"/>
                                            </p:txEl>
                                          </p:spTgt>
                                        </p:tgtEl>
                                      </p:cBhvr>
                                    </p:animEffect>
                                    <p:anim calcmode="lin" valueType="num">
                                      <p:cBhvr>
                                        <p:cTn id="8" dur="1000" fill="hold"/>
                                        <p:tgtEl>
                                          <p:spTgt spid="18841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88419">
                                            <p:txEl>
                                              <p:pRg st="1" end="1"/>
                                            </p:txEl>
                                          </p:spTgt>
                                        </p:tgtEl>
                                        <p:attrNameLst>
                                          <p:attrName>style.visibility</p:attrName>
                                        </p:attrNameLst>
                                      </p:cBhvr>
                                      <p:to>
                                        <p:strVal val="visible"/>
                                      </p:to>
                                    </p:set>
                                    <p:animEffect transition="in" filter="fade">
                                      <p:cBhvr>
                                        <p:cTn id="14" dur="1000"/>
                                        <p:tgtEl>
                                          <p:spTgt spid="188419">
                                            <p:txEl>
                                              <p:pRg st="1" end="1"/>
                                            </p:txEl>
                                          </p:spTgt>
                                        </p:tgtEl>
                                      </p:cBhvr>
                                    </p:animEffect>
                                    <p:anim calcmode="lin" valueType="num">
                                      <p:cBhvr>
                                        <p:cTn id="15" dur="1000" fill="hold"/>
                                        <p:tgtEl>
                                          <p:spTgt spid="18841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88419">
                                            <p:txEl>
                                              <p:pRg st="2" end="2"/>
                                            </p:txEl>
                                          </p:spTgt>
                                        </p:tgtEl>
                                        <p:attrNameLst>
                                          <p:attrName>style.visibility</p:attrName>
                                        </p:attrNameLst>
                                      </p:cBhvr>
                                      <p:to>
                                        <p:strVal val="visible"/>
                                      </p:to>
                                    </p:set>
                                    <p:animEffect transition="in" filter="fade">
                                      <p:cBhvr>
                                        <p:cTn id="21" dur="1000"/>
                                        <p:tgtEl>
                                          <p:spTgt spid="188419">
                                            <p:txEl>
                                              <p:pRg st="2" end="2"/>
                                            </p:txEl>
                                          </p:spTgt>
                                        </p:tgtEl>
                                      </p:cBhvr>
                                    </p:animEffect>
                                    <p:anim calcmode="lin" valueType="num">
                                      <p:cBhvr>
                                        <p:cTn id="22"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88419">
                                            <p:txEl>
                                              <p:pRg st="3" end="3"/>
                                            </p:txEl>
                                          </p:spTgt>
                                        </p:tgtEl>
                                        <p:attrNameLst>
                                          <p:attrName>style.visibility</p:attrName>
                                        </p:attrNameLst>
                                      </p:cBhvr>
                                      <p:to>
                                        <p:strVal val="visible"/>
                                      </p:to>
                                    </p:set>
                                    <p:animEffect transition="in" filter="fade">
                                      <p:cBhvr>
                                        <p:cTn id="28" dur="1000"/>
                                        <p:tgtEl>
                                          <p:spTgt spid="188419">
                                            <p:txEl>
                                              <p:pRg st="3" end="3"/>
                                            </p:txEl>
                                          </p:spTgt>
                                        </p:tgtEl>
                                      </p:cBhvr>
                                    </p:animEffect>
                                    <p:anim calcmode="lin" valueType="num">
                                      <p:cBhvr>
                                        <p:cTn id="29"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88419">
                                            <p:txEl>
                                              <p:pRg st="4" end="4"/>
                                            </p:txEl>
                                          </p:spTgt>
                                        </p:tgtEl>
                                        <p:attrNameLst>
                                          <p:attrName>style.visibility</p:attrName>
                                        </p:attrNameLst>
                                      </p:cBhvr>
                                      <p:to>
                                        <p:strVal val="visible"/>
                                      </p:to>
                                    </p:set>
                                    <p:animEffect transition="in" filter="fade">
                                      <p:cBhvr>
                                        <p:cTn id="35" dur="1000"/>
                                        <p:tgtEl>
                                          <p:spTgt spid="188419">
                                            <p:txEl>
                                              <p:pRg st="4" end="4"/>
                                            </p:txEl>
                                          </p:spTgt>
                                        </p:tgtEl>
                                      </p:cBhvr>
                                    </p:animEffect>
                                    <p:anim calcmode="lin" valueType="num">
                                      <p:cBhvr>
                                        <p:cTn id="36"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8841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build="p" bldLvl="5"/>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2045256"/>
            <a:ext cx="8077200" cy="3077766"/>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cs typeface="Arial" panose="020B0604020202020204" pitchFamily="34" charset="0"/>
              </a:rPr>
              <a:t>Buy From Me (verse 18)</a:t>
            </a:r>
            <a:endPar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cs typeface="Arial" panose="020B0604020202020204" pitchFamily="34" charset="0"/>
              </a:rPr>
              <a:t>Be Zealous</a:t>
            </a:r>
            <a:r>
              <a:rPr kumimoji="0" lang="en-US" sz="2800" b="1" u="none" strike="noStrike" kern="1200" cap="none" spc="0" normalizeH="0" baseline="0" noProof="0" dirty="0">
                <a:ln>
                  <a:noFill/>
                </a:ln>
                <a:effectLst/>
                <a:uLnTx/>
                <a:uFillTx/>
                <a:latin typeface="Arial" panose="020B0604020202020204" pitchFamily="34" charset="0"/>
                <a:cs typeface="Arial" panose="020B0604020202020204" pitchFamily="34" charset="0"/>
              </a:rPr>
              <a:t> (verse 19)</a:t>
            </a:r>
            <a:r>
              <a:rPr kumimoji="0" lang="en-US" sz="2400" b="0" u="none" strike="noStrike" kern="1200" cap="none" spc="0" normalizeH="0" baseline="0" noProof="0" dirty="0">
                <a:ln>
                  <a:noFill/>
                </a:ln>
                <a:effectLst/>
                <a:uLnTx/>
                <a:uFillTx/>
                <a:latin typeface="Arial" panose="020B0604020202020204" pitchFamily="34" charset="0"/>
                <a:cs typeface="Arial" panose="020B0604020202020204" pitchFamily="34" charset="0"/>
              </a:rPr>
              <a:t> Greek </a:t>
            </a:r>
            <a:r>
              <a:rPr kumimoji="0" lang="en-US" sz="2400" b="0" i="1" u="none" strike="noStrike" kern="1200" cap="none" spc="0" normalizeH="0" baseline="0" noProof="0" dirty="0" err="1">
                <a:ln>
                  <a:noFill/>
                </a:ln>
                <a:effectLst/>
                <a:uLnTx/>
                <a:uFillTx/>
                <a:latin typeface="Arial" panose="020B0604020202020204" pitchFamily="34" charset="0"/>
                <a:cs typeface="Arial" panose="020B0604020202020204" pitchFamily="34" charset="0"/>
              </a:rPr>
              <a:t>zeloo</a:t>
            </a:r>
            <a:r>
              <a:rPr kumimoji="0" lang="en-US" sz="2400" b="0" u="none" strike="noStrike" kern="1200" cap="none" spc="0" normalizeH="0" baseline="0" noProof="0" dirty="0">
                <a:ln>
                  <a:noFill/>
                </a:ln>
                <a:effectLst/>
                <a:uLnTx/>
                <a:uFillTx/>
                <a:latin typeface="Arial" panose="020B0604020202020204" pitchFamily="34" charset="0"/>
                <a:cs typeface="Arial" panose="020B0604020202020204" pitchFamily="34" charset="0"/>
              </a:rPr>
              <a:t> “to burn </a:t>
            </a:r>
          </a:p>
          <a:p>
            <a:pPr marL="0" marR="0" lvl="0" indent="0" algn="ctr" defTabSz="914400" rtl="0" eaLnBrk="1" fontAlgn="auto" latinLnBrk="0" hangingPunct="1">
              <a:lnSpc>
                <a:spcPct val="100000"/>
              </a:lnSpc>
              <a:spcBef>
                <a:spcPts val="0"/>
              </a:spcBef>
              <a:spcAft>
                <a:spcPts val="0"/>
              </a:spcAft>
              <a:buClrTx/>
              <a:buSzTx/>
              <a:buFontTx/>
              <a:buNone/>
              <a:tabLst>
                <a:tab pos="396875" algn="l"/>
              </a:tabLst>
              <a:defRPr/>
            </a:pPr>
            <a:r>
              <a:rPr kumimoji="0" lang="en-US" sz="2400" b="0" u="none" strike="noStrike" kern="1200" cap="none" spc="0" normalizeH="0" baseline="0" noProof="0" dirty="0">
                <a:ln>
                  <a:noFill/>
                </a:ln>
                <a:effectLst/>
                <a:uLnTx/>
                <a:uFillTx/>
                <a:latin typeface="Arial" panose="020B0604020202020204" pitchFamily="34" charset="0"/>
                <a:cs typeface="Arial" panose="020B0604020202020204" pitchFamily="34" charset="0"/>
              </a:rPr>
              <a:t>with zeal” </a:t>
            </a: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(Strong)</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Hot – not lukewarm</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Since it is a command – can just do it!</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Colossians 3:23</a:t>
            </a:r>
            <a:r>
              <a:rPr kumimoji="0" lang="en-US" sz="2800" b="1" i="0" u="none" strike="noStrike" kern="1200" cap="none" spc="0" normalizeH="0" baseline="0" noProof="0" dirty="0">
                <a:ln>
                  <a:noFill/>
                </a:ln>
                <a:effectLst/>
                <a:uLnTx/>
                <a:uFillTx/>
                <a:latin typeface="Arial" panose="020B0604020202020204" pitchFamily="34" charset="0"/>
                <a:cs typeface="Arial" panose="020B0604020202020204" pitchFamily="34" charset="0"/>
              </a:rPr>
              <a:t>; </a:t>
            </a: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Titus 2:14</a:t>
            </a:r>
          </a:p>
        </p:txBody>
      </p:sp>
      <p:sp>
        <p:nvSpPr>
          <p:cNvPr id="188420" name="Text Box 4"/>
          <p:cNvSpPr txBox="1">
            <a:spLocks noChangeArrowheads="1"/>
          </p:cNvSpPr>
          <p:nvPr/>
        </p:nvSpPr>
        <p:spPr bwMode="auto">
          <a:xfrm>
            <a:off x="533400" y="560189"/>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The Answer (verses 18-19)</a:t>
            </a:r>
          </a:p>
        </p:txBody>
      </p:sp>
      <p:sp>
        <p:nvSpPr>
          <p:cNvPr id="188421" name="AutoShape 5"/>
          <p:cNvSpPr>
            <a:spLocks noChangeArrowheads="1"/>
          </p:cNvSpPr>
          <p:nvPr/>
        </p:nvSpPr>
        <p:spPr bwMode="auto">
          <a:xfrm>
            <a:off x="3813920" y="1385011"/>
            <a:ext cx="1572866" cy="58477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Repent</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0A1DE0B6-BC88-407F-BA0F-84E716C559E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4946774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1" end="1"/>
                                            </p:txEl>
                                          </p:spTgt>
                                        </p:tgtEl>
                                        <p:attrNameLst>
                                          <p:attrName>style.visibility</p:attrName>
                                        </p:attrNameLst>
                                      </p:cBhvr>
                                      <p:to>
                                        <p:strVal val="visible"/>
                                      </p:to>
                                    </p:set>
                                    <p:animEffect transition="in" filter="fade">
                                      <p:cBhvr>
                                        <p:cTn id="7" dur="1000"/>
                                        <p:tgtEl>
                                          <p:spTgt spid="188419">
                                            <p:txEl>
                                              <p:pRg st="1" end="1"/>
                                            </p:txEl>
                                          </p:spTgt>
                                        </p:tgtEl>
                                      </p:cBhvr>
                                    </p:animEffect>
                                    <p:anim calcmode="lin" valueType="num">
                                      <p:cBhvr>
                                        <p:cTn id="8" dur="1000" fill="hold"/>
                                        <p:tgtEl>
                                          <p:spTgt spid="18841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8419">
                                            <p:txEl>
                                              <p:pRg st="2" end="2"/>
                                            </p:txEl>
                                          </p:spTgt>
                                        </p:tgtEl>
                                        <p:attrNameLst>
                                          <p:attrName>style.visibility</p:attrName>
                                        </p:attrNameLst>
                                      </p:cBhvr>
                                      <p:to>
                                        <p:strVal val="visible"/>
                                      </p:to>
                                    </p:set>
                                    <p:animEffect transition="in" filter="fade">
                                      <p:cBhvr>
                                        <p:cTn id="14" dur="1000"/>
                                        <p:tgtEl>
                                          <p:spTgt spid="188419">
                                            <p:txEl>
                                              <p:pRg st="2" end="2"/>
                                            </p:txEl>
                                          </p:spTgt>
                                        </p:tgtEl>
                                      </p:cBhvr>
                                    </p:animEffect>
                                    <p:anim calcmode="lin" valueType="num">
                                      <p:cBhvr>
                                        <p:cTn id="15" dur="1000" fill="hold"/>
                                        <p:tgtEl>
                                          <p:spTgt spid="18841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884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8419">
                                            <p:txEl>
                                              <p:pRg st="3" end="3"/>
                                            </p:txEl>
                                          </p:spTgt>
                                        </p:tgtEl>
                                        <p:attrNameLst>
                                          <p:attrName>style.visibility</p:attrName>
                                        </p:attrNameLst>
                                      </p:cBhvr>
                                      <p:to>
                                        <p:strVal val="visible"/>
                                      </p:to>
                                    </p:set>
                                    <p:animEffect transition="in" filter="fade">
                                      <p:cBhvr>
                                        <p:cTn id="21" dur="1000"/>
                                        <p:tgtEl>
                                          <p:spTgt spid="188419">
                                            <p:txEl>
                                              <p:pRg st="3" end="3"/>
                                            </p:txEl>
                                          </p:spTgt>
                                        </p:tgtEl>
                                      </p:cBhvr>
                                    </p:animEffect>
                                    <p:anim calcmode="lin" valueType="num">
                                      <p:cBhvr>
                                        <p:cTn id="22" dur="1000" fill="hold"/>
                                        <p:tgtEl>
                                          <p:spTgt spid="18841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884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88419">
                                            <p:txEl>
                                              <p:pRg st="4" end="4"/>
                                            </p:txEl>
                                          </p:spTgt>
                                        </p:tgtEl>
                                        <p:attrNameLst>
                                          <p:attrName>style.visibility</p:attrName>
                                        </p:attrNameLst>
                                      </p:cBhvr>
                                      <p:to>
                                        <p:strVal val="visible"/>
                                      </p:to>
                                    </p:set>
                                    <p:animEffect transition="in" filter="fade">
                                      <p:cBhvr>
                                        <p:cTn id="28" dur="1000"/>
                                        <p:tgtEl>
                                          <p:spTgt spid="188419">
                                            <p:txEl>
                                              <p:pRg st="4" end="4"/>
                                            </p:txEl>
                                          </p:spTgt>
                                        </p:tgtEl>
                                      </p:cBhvr>
                                    </p:animEffect>
                                    <p:anim calcmode="lin" valueType="num">
                                      <p:cBhvr>
                                        <p:cTn id="29"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884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88419">
                                            <p:txEl>
                                              <p:pRg st="5" end="5"/>
                                            </p:txEl>
                                          </p:spTgt>
                                        </p:tgtEl>
                                        <p:attrNameLst>
                                          <p:attrName>style.visibility</p:attrName>
                                        </p:attrNameLst>
                                      </p:cBhvr>
                                      <p:to>
                                        <p:strVal val="visible"/>
                                      </p:to>
                                    </p:set>
                                    <p:animEffect transition="in" filter="fade">
                                      <p:cBhvr>
                                        <p:cTn id="35" dur="1000"/>
                                        <p:tgtEl>
                                          <p:spTgt spid="188419">
                                            <p:txEl>
                                              <p:pRg st="5" end="5"/>
                                            </p:txEl>
                                          </p:spTgt>
                                        </p:tgtEl>
                                      </p:cBhvr>
                                    </p:animEffect>
                                    <p:anim calcmode="lin" valueType="num">
                                      <p:cBhvr>
                                        <p:cTn id="36" dur="1000" fill="hold"/>
                                        <p:tgtEl>
                                          <p:spTgt spid="188419">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8841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Text Box 3"/>
          <p:cNvSpPr txBox="1">
            <a:spLocks noChangeArrowheads="1"/>
          </p:cNvSpPr>
          <p:nvPr/>
        </p:nvSpPr>
        <p:spPr bwMode="auto">
          <a:xfrm>
            <a:off x="533400" y="2000550"/>
            <a:ext cx="8077200" cy="2923877"/>
          </a:xfrm>
          <a:prstGeom prst="rect">
            <a:avLst/>
          </a:prstGeom>
          <a:noFill/>
          <a:ln>
            <a:noFill/>
          </a:ln>
          <a:effectLst/>
        </p:spPr>
        <p:txBody>
          <a:bodyPr wrap="square">
            <a:spAutoFit/>
          </a:bodyPr>
          <a:lstStyle>
            <a:lvl1pPr>
              <a:tabLst>
                <a:tab pos="396875" algn="l"/>
              </a:tabLst>
              <a:defRPr sz="2400">
                <a:solidFill>
                  <a:schemeClr val="tx1"/>
                </a:solidFill>
                <a:latin typeface="Times New Roman" panose="02020603050405020304" pitchFamily="18" charset="0"/>
              </a:defRPr>
            </a:lvl1pPr>
            <a:lvl2pPr>
              <a:tabLst>
                <a:tab pos="396875" algn="l"/>
              </a:tabLst>
              <a:defRPr sz="2400">
                <a:solidFill>
                  <a:schemeClr val="tx1"/>
                </a:solidFill>
                <a:latin typeface="Times New Roman" panose="02020603050405020304" pitchFamily="18" charset="0"/>
              </a:defRPr>
            </a:lvl2pPr>
            <a:lvl3pPr>
              <a:tabLst>
                <a:tab pos="396875" algn="l"/>
              </a:tabLst>
              <a:defRPr sz="2400">
                <a:solidFill>
                  <a:schemeClr val="tx1"/>
                </a:solidFill>
                <a:latin typeface="Times New Roman" panose="02020603050405020304" pitchFamily="18" charset="0"/>
              </a:defRPr>
            </a:lvl3pPr>
            <a:lvl4pPr>
              <a:tabLst>
                <a:tab pos="396875" algn="l"/>
              </a:tabLst>
              <a:defRPr sz="2400">
                <a:solidFill>
                  <a:schemeClr val="tx1"/>
                </a:solidFill>
                <a:latin typeface="Times New Roman" panose="02020603050405020304" pitchFamily="18" charset="0"/>
              </a:defRPr>
            </a:lvl4pPr>
            <a:lvl5pPr>
              <a:tabLst>
                <a:tab pos="396875"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396875" algn="l"/>
              </a:tabLst>
              <a:defRPr sz="2400">
                <a:solidFill>
                  <a:schemeClr val="tx1"/>
                </a:solidFill>
                <a:latin typeface="Times New Roman" panose="02020603050405020304" pitchFamily="18" charset="0"/>
              </a:defRPr>
            </a:lvl9pPr>
          </a:lstStyle>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Buy From Me (verse 18)</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Be Zealous (verse 19)</a:t>
            </a:r>
            <a:endPar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514350" marR="0" lvl="0" indent="-514350" algn="l" defTabSz="914400" rtl="0" eaLnBrk="0" fontAlgn="base" latinLnBrk="0" hangingPunct="0">
              <a:lnSpc>
                <a:spcPct val="100000"/>
              </a:lnSpc>
              <a:spcBef>
                <a:spcPct val="50000"/>
              </a:spcBef>
              <a:spcAft>
                <a:spcPct val="0"/>
              </a:spcAft>
              <a:buClrTx/>
              <a:buSzTx/>
              <a:buFont typeface="+mj-lt"/>
              <a:buAutoNum type="alphaUcPeriod"/>
              <a:tabLst>
                <a:tab pos="396875" algn="l"/>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Repent</a:t>
            </a:r>
            <a:r>
              <a:rPr kumimoji="0" lang="en-US" sz="28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19)</a:t>
            </a:r>
            <a:endParaRPr kumimoji="0" lang="en-US" sz="2400" b="0" u="none" strike="noStrike" kern="1200" cap="none" spc="0" normalizeH="0" baseline="0" noProof="0" dirty="0">
              <a:ln>
                <a:noFill/>
              </a:ln>
              <a:effectLst/>
              <a:uLnTx/>
              <a:uFillTx/>
              <a:latin typeface="Berlin Sans FB" pitchFamily="34" charset="0"/>
              <a:ea typeface="+mn-ea"/>
            </a:endParaRP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Change your mind</a:t>
            </a:r>
          </a:p>
          <a:p>
            <a:pPr marL="971550" marR="0" lvl="1" indent="-514350" algn="l" defTabSz="914400" rtl="0" eaLnBrk="0" fontAlgn="base" latinLnBrk="0" hangingPunct="0">
              <a:lnSpc>
                <a:spcPct val="100000"/>
              </a:lnSpc>
              <a:spcBef>
                <a:spcPct val="50000"/>
              </a:spcBef>
              <a:spcAft>
                <a:spcPct val="0"/>
              </a:spcAft>
              <a:buClrTx/>
              <a:buSzTx/>
              <a:buFont typeface="+mj-lt"/>
              <a:buAutoNum type="arabicPeriod"/>
              <a:tabLst>
                <a:tab pos="396875" algn="l"/>
              </a:tabLst>
              <a:defRPr/>
            </a:pPr>
            <a:r>
              <a:rPr kumimoji="0" 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Then change your life</a:t>
            </a:r>
            <a:endPar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188420" name="Text Box 4"/>
          <p:cNvSpPr txBox="1">
            <a:spLocks noChangeArrowheads="1"/>
          </p:cNvSpPr>
          <p:nvPr/>
        </p:nvSpPr>
        <p:spPr bwMode="auto">
          <a:xfrm>
            <a:off x="533400" y="544056"/>
            <a:ext cx="8077200" cy="665888"/>
          </a:xfrm>
          <a:prstGeom prst="rect">
            <a:avLst/>
          </a:prstGeom>
          <a:noFill/>
          <a:ln w="9525">
            <a:noFill/>
            <a:miter lim="800000"/>
            <a:headEnd/>
            <a:tailEnd/>
          </a:ln>
          <a:effectLst/>
        </p:spPr>
        <p:txBody>
          <a:bodyPr wrap="square">
            <a:spAutoFit/>
          </a:bodyPr>
          <a:lstStyle/>
          <a:p>
            <a:pPr marL="0" marR="0" lvl="0" indent="0" algn="ctr"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IV. The Answer (verses 18-19)</a:t>
            </a:r>
          </a:p>
        </p:txBody>
      </p:sp>
      <p:sp>
        <p:nvSpPr>
          <p:cNvPr id="188421" name="AutoShape 5"/>
          <p:cNvSpPr>
            <a:spLocks noChangeArrowheads="1"/>
          </p:cNvSpPr>
          <p:nvPr/>
        </p:nvSpPr>
        <p:spPr bwMode="auto">
          <a:xfrm>
            <a:off x="3813920" y="1368878"/>
            <a:ext cx="1572866" cy="584775"/>
          </a:xfrm>
          <a:prstGeom prst="rect">
            <a:avLst/>
          </a:prstGeom>
          <a:noFill/>
          <a:ln w="9525">
            <a:noFill/>
            <a:round/>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Repent</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776D6D17-E7E4-487C-9B92-34A78C6059B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566427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8419">
                                            <p:txEl>
                                              <p:pRg st="4" end="4"/>
                                            </p:txEl>
                                          </p:spTgt>
                                        </p:tgtEl>
                                        <p:attrNameLst>
                                          <p:attrName>style.visibility</p:attrName>
                                        </p:attrNameLst>
                                      </p:cBhvr>
                                      <p:to>
                                        <p:strVal val="visible"/>
                                      </p:to>
                                    </p:set>
                                    <p:animEffect transition="in" filter="fade">
                                      <p:cBhvr>
                                        <p:cTn id="7" dur="1000"/>
                                        <p:tgtEl>
                                          <p:spTgt spid="188419">
                                            <p:txEl>
                                              <p:pRg st="4" end="4"/>
                                            </p:txEl>
                                          </p:spTgt>
                                        </p:tgtEl>
                                      </p:cBhvr>
                                    </p:animEffect>
                                    <p:anim calcmode="lin" valueType="num">
                                      <p:cBhvr>
                                        <p:cTn id="8" dur="1000" fill="hold"/>
                                        <p:tgtEl>
                                          <p:spTgt spid="188419">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8841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43467" y="651933"/>
            <a:ext cx="7772400" cy="1016000"/>
          </a:xfrm>
          <a:noFill/>
          <a:ln/>
        </p:spPr>
        <p:txBody>
          <a:bodyPr>
            <a:spAutoFit/>
          </a:bodyPr>
          <a:lstStyle/>
          <a:p>
            <a:r>
              <a:rPr lang="en-US" sz="6400" dirty="0">
                <a:solidFill>
                  <a:srgbClr val="66FFFF"/>
                </a:solidFill>
                <a:effectLst>
                  <a:outerShdw blurRad="38100" dist="38100" dir="2700000" algn="tl">
                    <a:srgbClr val="FFFFFF"/>
                  </a:outerShdw>
                </a:effectLst>
                <a:latin typeface="Tahoma" pitchFamily="34" charset="0"/>
              </a:rPr>
              <a:t>REPENTANCE</a:t>
            </a:r>
          </a:p>
        </p:txBody>
      </p:sp>
      <p:sp>
        <p:nvSpPr>
          <p:cNvPr id="32771" name="Rectangle 3"/>
          <p:cNvSpPr>
            <a:spLocks noGrp="1" noChangeArrowheads="1"/>
          </p:cNvSpPr>
          <p:nvPr>
            <p:ph type="body" idx="1"/>
          </p:nvPr>
        </p:nvSpPr>
        <p:spPr>
          <a:xfrm>
            <a:off x="150829" y="2006600"/>
            <a:ext cx="8861196" cy="4532651"/>
          </a:xfrm>
          <a:noFill/>
          <a:ln/>
          <a:effectLst>
            <a:outerShdw dist="35921" dir="2700000" algn="ctr" rotWithShape="0">
              <a:schemeClr val="bg1"/>
            </a:outerShdw>
          </a:effectLst>
        </p:spPr>
        <p:txBody>
          <a:bodyPr>
            <a:spAutoFit/>
          </a:bodyPr>
          <a:lstStyle/>
          <a:p>
            <a:r>
              <a:rPr lang="en-US" sz="3200" i="1" dirty="0">
                <a:solidFill>
                  <a:schemeClr val="tx1"/>
                </a:solidFill>
                <a:latin typeface="Arial" panose="020B0604020202020204" pitchFamily="34" charset="0"/>
                <a:cs typeface="Arial" panose="020B0604020202020204" pitchFamily="34" charset="0"/>
              </a:rPr>
              <a:t>metanoia</a:t>
            </a:r>
            <a:r>
              <a:rPr lang="en-US" sz="3200" dirty="0">
                <a:solidFill>
                  <a:schemeClr val="tx1"/>
                </a:solidFill>
                <a:latin typeface="Arial" panose="020B0604020202020204" pitchFamily="34" charset="0"/>
                <a:cs typeface="Arial" panose="020B0604020202020204" pitchFamily="34" charset="0"/>
              </a:rPr>
              <a:t> – “</a:t>
            </a:r>
            <a:r>
              <a:rPr lang="en-US" sz="3200" i="1" dirty="0">
                <a:solidFill>
                  <a:schemeClr val="tx1"/>
                </a:solidFill>
                <a:latin typeface="Arial" panose="020B0604020202020204" pitchFamily="34" charset="0"/>
                <a:cs typeface="Arial" panose="020B0604020202020204" pitchFamily="34" charset="0"/>
              </a:rPr>
              <a:t>a change of mind for the better, heartily to AMEND with abhorrence of one’s past sins.” </a:t>
            </a:r>
            <a:r>
              <a:rPr lang="en-US" sz="2489" dirty="0">
                <a:solidFill>
                  <a:schemeClr val="tx1"/>
                </a:solidFill>
                <a:latin typeface="Arial" panose="020B0604020202020204" pitchFamily="34" charset="0"/>
                <a:cs typeface="Arial" panose="020B0604020202020204" pitchFamily="34" charset="0"/>
              </a:rPr>
              <a:t>(Thayer, Page 405)</a:t>
            </a:r>
          </a:p>
          <a:p>
            <a:r>
              <a:rPr lang="en-US" sz="3200" i="1" dirty="0">
                <a:solidFill>
                  <a:schemeClr val="tx1"/>
                </a:solidFill>
                <a:latin typeface="Arial" panose="020B0604020202020204" pitchFamily="34" charset="0"/>
                <a:cs typeface="Arial" panose="020B0604020202020204" pitchFamily="34" charset="0"/>
              </a:rPr>
              <a:t>“This change of mind involves BOTH a turning from sin and a turning to God.”</a:t>
            </a:r>
            <a:r>
              <a:rPr lang="en-US" sz="3200" dirty="0">
                <a:solidFill>
                  <a:schemeClr val="tx1"/>
                </a:solidFill>
                <a:latin typeface="Arial" panose="020B0604020202020204" pitchFamily="34" charset="0"/>
                <a:cs typeface="Arial" panose="020B0604020202020204" pitchFamily="34" charset="0"/>
              </a:rPr>
              <a:t> </a:t>
            </a:r>
            <a:r>
              <a:rPr lang="en-US" sz="2489" dirty="0">
                <a:solidFill>
                  <a:schemeClr val="tx1"/>
                </a:solidFill>
                <a:latin typeface="Arial" panose="020B0604020202020204" pitchFamily="34" charset="0"/>
                <a:cs typeface="Arial" panose="020B0604020202020204" pitchFamily="34" charset="0"/>
              </a:rPr>
              <a:t>(W.E. Vine, Volume 3, page 281)</a:t>
            </a:r>
          </a:p>
          <a:p>
            <a:r>
              <a:rPr lang="en-US" sz="3200" i="1" dirty="0">
                <a:solidFill>
                  <a:schemeClr val="tx1"/>
                </a:solidFill>
                <a:latin typeface="Arial" panose="020B0604020202020204" pitchFamily="34" charset="0"/>
                <a:cs typeface="Arial" panose="020B0604020202020204" pitchFamily="34" charset="0"/>
              </a:rPr>
              <a:t>“John did not call on people to be sorry, but to change their mental attitudes AND CONDUCT.”</a:t>
            </a:r>
            <a:r>
              <a:rPr lang="en-US" sz="3200" dirty="0">
                <a:solidFill>
                  <a:schemeClr val="tx1"/>
                </a:solidFill>
                <a:latin typeface="Arial" panose="020B0604020202020204" pitchFamily="34" charset="0"/>
                <a:cs typeface="Arial" panose="020B0604020202020204" pitchFamily="34" charset="0"/>
              </a:rPr>
              <a:t> </a:t>
            </a:r>
            <a:r>
              <a:rPr lang="en-US" sz="2489" dirty="0">
                <a:solidFill>
                  <a:schemeClr val="tx1"/>
                </a:solidFill>
                <a:latin typeface="Arial" panose="020B0604020202020204" pitchFamily="34" charset="0"/>
                <a:cs typeface="Arial" panose="020B0604020202020204" pitchFamily="34" charset="0"/>
              </a:rPr>
              <a:t>(A.T. Robertson, </a:t>
            </a:r>
            <a:r>
              <a:rPr lang="en-US" sz="2489" u="sng" dirty="0">
                <a:solidFill>
                  <a:schemeClr val="tx1"/>
                </a:solidFill>
                <a:latin typeface="Arial" panose="020B0604020202020204" pitchFamily="34" charset="0"/>
                <a:cs typeface="Arial" panose="020B0604020202020204" pitchFamily="34" charset="0"/>
              </a:rPr>
              <a:t>Word Pictures</a:t>
            </a:r>
            <a:r>
              <a:rPr lang="en-US" sz="2489" dirty="0">
                <a:solidFill>
                  <a:schemeClr val="tx1"/>
                </a:solidFill>
                <a:latin typeface="Arial" panose="020B0604020202020204" pitchFamily="34" charset="0"/>
                <a:cs typeface="Arial" panose="020B0604020202020204" pitchFamily="34" charset="0"/>
              </a:rPr>
              <a:t>, Volume 1, page 24)</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22173" y="882968"/>
            <a:ext cx="7880808" cy="757130"/>
          </a:xfrm>
          <a:noFill/>
          <a:ln/>
        </p:spPr>
        <p:txBody>
          <a:bodyPr wrap="square">
            <a:spAutoFit/>
          </a:bodyPr>
          <a:lstStyle/>
          <a:p>
            <a:r>
              <a:rPr lang="en-US" sz="4800" dirty="0">
                <a:solidFill>
                  <a:srgbClr val="66FFFF"/>
                </a:solidFill>
                <a:effectLst>
                  <a:outerShdw blurRad="38100" dist="38100" dir="2700000" algn="tl">
                    <a:srgbClr val="FFFFFF"/>
                  </a:outerShdw>
                </a:effectLst>
                <a:latin typeface="Tahoma" pitchFamily="34" charset="0"/>
              </a:rPr>
              <a:t>What Produces Repentance?</a:t>
            </a:r>
            <a:endParaRPr lang="en-US" b="0" i="1" dirty="0">
              <a:solidFill>
                <a:schemeClr val="accent1"/>
              </a:solidFill>
              <a:effectLst>
                <a:outerShdw blurRad="38100" dist="38100" dir="2700000" algn="tl">
                  <a:srgbClr val="FFFFFF"/>
                </a:outerShdw>
              </a:effectLst>
              <a:latin typeface="Tahoma" pitchFamily="34" charset="0"/>
            </a:endParaRPr>
          </a:p>
        </p:txBody>
      </p:sp>
      <p:sp>
        <p:nvSpPr>
          <p:cNvPr id="37891" name="Rectangle 3"/>
          <p:cNvSpPr>
            <a:spLocks noGrp="1" noChangeArrowheads="1"/>
          </p:cNvSpPr>
          <p:nvPr>
            <p:ph type="body" idx="1"/>
          </p:nvPr>
        </p:nvSpPr>
        <p:spPr>
          <a:xfrm>
            <a:off x="304800" y="2142067"/>
            <a:ext cx="8602133" cy="3751027"/>
          </a:xfrm>
          <a:noFill/>
          <a:ln/>
          <a:effectLst>
            <a:outerShdw dist="35921" dir="2700000" algn="ctr" rotWithShape="0">
              <a:schemeClr val="bg1"/>
            </a:outerShdw>
          </a:effectLst>
        </p:spPr>
        <p:txBody>
          <a:bodyPr>
            <a:spAutoFit/>
          </a:bodyPr>
          <a:lstStyle/>
          <a:p>
            <a:r>
              <a:rPr lang="en-US" sz="3556" i="1" dirty="0">
                <a:solidFill>
                  <a:schemeClr val="tx1"/>
                </a:solidFill>
                <a:latin typeface="Tahoma" pitchFamily="34" charset="0"/>
                <a:cs typeface="Times New Roman" pitchFamily="18" charset="0"/>
              </a:rPr>
              <a:t>Bible preaching.</a:t>
            </a:r>
            <a:r>
              <a:rPr lang="en-US" sz="3556" dirty="0">
                <a:solidFill>
                  <a:schemeClr val="tx1"/>
                </a:solidFill>
                <a:latin typeface="Tahoma" pitchFamily="34" charset="0"/>
                <a:cs typeface="Times New Roman" pitchFamily="18" charset="0"/>
              </a:rPr>
              <a:t> cf. Jonah 3:1-2</a:t>
            </a:r>
          </a:p>
          <a:p>
            <a:pPr lvl="1"/>
            <a:r>
              <a:rPr lang="en-US" sz="3200" i="1" dirty="0">
                <a:solidFill>
                  <a:schemeClr val="tx1"/>
                </a:solidFill>
                <a:latin typeface="Tahoma" pitchFamily="34" charset="0"/>
                <a:cs typeface="Times New Roman" pitchFamily="18" charset="0"/>
              </a:rPr>
              <a:t>“Preach the preaching that I bid thee.”</a:t>
            </a:r>
            <a:br>
              <a:rPr lang="en-US" sz="3200" dirty="0">
                <a:solidFill>
                  <a:schemeClr val="tx1"/>
                </a:solidFill>
                <a:latin typeface="Tahoma" pitchFamily="34" charset="0"/>
                <a:cs typeface="Times New Roman" pitchFamily="18" charset="0"/>
              </a:rPr>
            </a:br>
            <a:r>
              <a:rPr lang="en-US" sz="3200" dirty="0">
                <a:solidFill>
                  <a:schemeClr val="tx1"/>
                </a:solidFill>
                <a:latin typeface="Tahoma" pitchFamily="34" charset="0"/>
                <a:cs typeface="Times New Roman" pitchFamily="18" charset="0"/>
              </a:rPr>
              <a:t>cf. Luke 11:32</a:t>
            </a:r>
          </a:p>
          <a:p>
            <a:r>
              <a:rPr lang="en-US" sz="3556" i="1" dirty="0">
                <a:solidFill>
                  <a:schemeClr val="tx1"/>
                </a:solidFill>
                <a:latin typeface="Tahoma" pitchFamily="34" charset="0"/>
                <a:cs typeface="Times New Roman" pitchFamily="18" charset="0"/>
              </a:rPr>
              <a:t>The goodness of God.</a:t>
            </a:r>
            <a:r>
              <a:rPr lang="en-US" sz="3556" dirty="0">
                <a:solidFill>
                  <a:schemeClr val="tx1"/>
                </a:solidFill>
                <a:latin typeface="Tahoma" pitchFamily="34" charset="0"/>
                <a:cs typeface="Times New Roman" pitchFamily="18" charset="0"/>
              </a:rPr>
              <a:t> Romans 2:4</a:t>
            </a:r>
          </a:p>
          <a:p>
            <a:r>
              <a:rPr lang="en-US" sz="3556" i="1" dirty="0">
                <a:solidFill>
                  <a:schemeClr val="tx1"/>
                </a:solidFill>
                <a:latin typeface="Tahoma" pitchFamily="34" charset="0"/>
                <a:cs typeface="Times New Roman" pitchFamily="18" charset="0"/>
              </a:rPr>
              <a:t>The Judgment to come.</a:t>
            </a:r>
            <a:r>
              <a:rPr lang="en-US" sz="3556" dirty="0">
                <a:solidFill>
                  <a:schemeClr val="tx1"/>
                </a:solidFill>
                <a:latin typeface="Tahoma" pitchFamily="34" charset="0"/>
                <a:cs typeface="Times New Roman" pitchFamily="18" charset="0"/>
              </a:rPr>
              <a:t> Acts 17:30-31</a:t>
            </a:r>
          </a:p>
          <a:p>
            <a:r>
              <a:rPr lang="en-US" sz="3556" i="1" dirty="0">
                <a:solidFill>
                  <a:schemeClr val="tx1"/>
                </a:solidFill>
                <a:latin typeface="Tahoma" pitchFamily="34" charset="0"/>
                <a:cs typeface="Times New Roman" pitchFamily="18" charset="0"/>
              </a:rPr>
              <a:t>Godly sorrow.</a:t>
            </a:r>
            <a:r>
              <a:rPr lang="en-US" sz="3556" dirty="0">
                <a:solidFill>
                  <a:schemeClr val="tx1"/>
                </a:solidFill>
                <a:latin typeface="Tahoma" pitchFamily="34" charset="0"/>
                <a:cs typeface="Times New Roman" pitchFamily="18" charset="0"/>
              </a:rPr>
              <a:t> 2 Corinthians 7:10;</a:t>
            </a:r>
            <a:br>
              <a:rPr lang="en-US" sz="3556" dirty="0">
                <a:solidFill>
                  <a:schemeClr val="tx1"/>
                </a:solidFill>
                <a:latin typeface="Tahoma" pitchFamily="34" charset="0"/>
                <a:cs typeface="Times New Roman" pitchFamily="18" charset="0"/>
              </a:rPr>
            </a:br>
            <a:r>
              <a:rPr lang="en-US" sz="3200" dirty="0">
                <a:solidFill>
                  <a:schemeClr val="tx1"/>
                </a:solidFill>
                <a:latin typeface="Tahoma" pitchFamily="34" charset="0"/>
                <a:cs typeface="Arial" pitchFamily="34" charset="0"/>
              </a:rPr>
              <a:t>cf. Matthew 26:69-27:5</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205923" y="687234"/>
            <a:ext cx="4655954" cy="1015663"/>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Lukewarm Church</a:t>
            </a:r>
            <a:endParaRPr kumimoji="0" 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3:14-22</a:t>
            </a:r>
          </a:p>
        </p:txBody>
      </p:sp>
      <p:sp>
        <p:nvSpPr>
          <p:cNvPr id="114692" name="Text Box 4"/>
          <p:cNvSpPr txBox="1">
            <a:spLocks noChangeArrowheads="1"/>
          </p:cNvSpPr>
          <p:nvPr/>
        </p:nvSpPr>
        <p:spPr bwMode="auto">
          <a:xfrm>
            <a:off x="1065229" y="2071366"/>
            <a:ext cx="6900846" cy="3226589"/>
          </a:xfrm>
          <a:prstGeom prst="rect">
            <a:avLst/>
          </a:prstGeom>
          <a:noFill/>
          <a:ln>
            <a:noFill/>
          </a:ln>
          <a:effectLst/>
        </p:spPr>
        <p:txBody>
          <a:bodyPr wrap="square">
            <a:spAutoFit/>
          </a:bodyPr>
          <a:lstStyle/>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Problem (verses 15-16)</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Reason (verse 17)</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Reaction (verses 16, 19, 20)</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Answer (verses 18-19)</a:t>
            </a:r>
          </a:p>
          <a:p>
            <a:pPr marL="571500" marR="0" lvl="0" indent="-571500" algn="l" defTabSz="914400" rtl="0" eaLnBrk="0" fontAlgn="base" latinLnBrk="0" hangingPunct="0">
              <a:lnSpc>
                <a:spcPct val="130000"/>
              </a:lnSpc>
              <a:spcBef>
                <a:spcPct val="0"/>
              </a:spcBef>
              <a:spcAft>
                <a:spcPct val="0"/>
              </a:spcAft>
              <a:buClrTx/>
              <a:buSzTx/>
              <a:buFontTx/>
              <a:buAutoNum type="romanUcPeriod"/>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Promise (verses 20-21)</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5677A74D-7090-436E-AA65-829E69391F5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5878208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205923" y="687234"/>
            <a:ext cx="4655954" cy="1015663"/>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 Lukewarm Church</a:t>
            </a:r>
            <a:endParaRPr kumimoji="0" lang="en-US" sz="36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3:14-22</a:t>
            </a:r>
          </a:p>
        </p:txBody>
      </p:sp>
      <p:sp>
        <p:nvSpPr>
          <p:cNvPr id="114692" name="Text Box 4"/>
          <p:cNvSpPr txBox="1">
            <a:spLocks noChangeArrowheads="1"/>
          </p:cNvSpPr>
          <p:nvPr/>
        </p:nvSpPr>
        <p:spPr bwMode="auto">
          <a:xfrm>
            <a:off x="304800" y="1811051"/>
            <a:ext cx="8477250" cy="3643305"/>
          </a:xfrm>
          <a:prstGeom prst="rect">
            <a:avLst/>
          </a:prstGeom>
          <a:noFill/>
          <a:ln>
            <a:noFill/>
          </a:ln>
          <a:effectLst/>
        </p:spPr>
        <p:txBody>
          <a:bodyPr wrap="square">
            <a:spAutoFit/>
          </a:bodyPr>
          <a:lstStyle/>
          <a:p>
            <a:pPr marL="0" marR="0" lvl="0" indent="0" algn="l"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The Promise of Reward. (verses 20-21)</a:t>
            </a:r>
          </a:p>
          <a:p>
            <a:pPr marL="0" marR="0" lvl="0" indent="0" algn="l" defTabSz="914400" rtl="0" eaLnBrk="0" fontAlgn="base" latinLnBrk="0" hangingPunct="0">
              <a:lnSpc>
                <a:spcPct val="130000"/>
              </a:lnSpc>
              <a:spcBef>
                <a:spcPct val="0"/>
              </a:spcBef>
              <a:spcAft>
                <a:spcPct val="0"/>
              </a:spcAft>
              <a:buClrTx/>
              <a:buSzTx/>
              <a:buFontTx/>
              <a:buNone/>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 that overcometh”</a:t>
            </a:r>
          </a:p>
          <a:p>
            <a:pPr marL="0" marR="0" lvl="0" indent="0" algn="l" defTabSz="914400" rtl="0" eaLnBrk="0" fontAlgn="base" latinLnBrk="0" hangingPunct="0">
              <a:lnSpc>
                <a:spcPct val="130000"/>
              </a:lnSpc>
              <a:spcBef>
                <a:spcPct val="0"/>
              </a:spcBef>
              <a:spcAft>
                <a:spcPct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Christ’s victory was the cross through which He:</a:t>
            </a:r>
          </a:p>
          <a:p>
            <a:pPr marL="342900" marR="0" lvl="0" indent="-342900" algn="l" defTabSz="914400" rtl="0" eaLnBrk="0" fontAlgn="base" latinLnBrk="0" hangingPunct="0">
              <a:lnSpc>
                <a:spcPct val="130000"/>
              </a:lnSpc>
              <a:spcBef>
                <a:spcPct val="0"/>
              </a:spcBef>
              <a:spcAft>
                <a:spcPct val="0"/>
              </a:spcAft>
              <a:buClrTx/>
              <a:buSzTx/>
              <a:buFont typeface="Arial" panose="020B0604020202020204" pitchFamily="34" charset="0"/>
              <a:buChar char="•"/>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Overcame the world (John 16:33)</a:t>
            </a:r>
          </a:p>
          <a:p>
            <a:pPr marL="342900" marR="0" lvl="0" indent="-342900" algn="l" defTabSz="914400" rtl="0" eaLnBrk="0" fontAlgn="base" latinLnBrk="0" hangingPunct="0">
              <a:lnSpc>
                <a:spcPct val="130000"/>
              </a:lnSpc>
              <a:spcBef>
                <a:spcPct val="0"/>
              </a:spcBef>
              <a:spcAft>
                <a:spcPct val="0"/>
              </a:spcAft>
              <a:buClrTx/>
              <a:buSzTx/>
              <a:buFont typeface="Arial" panose="020B0604020202020204" pitchFamily="34" charset="0"/>
              <a:buChar char="•"/>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Brought to naught Satan’s power over sin and death (Hebrews 2:14)</a:t>
            </a:r>
          </a:p>
          <a:p>
            <a:pPr marL="342900" marR="0" lvl="0" indent="-342900" algn="l" defTabSz="914400" rtl="0" eaLnBrk="0" fontAlgn="base" latinLnBrk="0" hangingPunct="0">
              <a:lnSpc>
                <a:spcPct val="130000"/>
              </a:lnSpc>
              <a:spcBef>
                <a:spcPct val="0"/>
              </a:spcBef>
              <a:spcAft>
                <a:spcPct val="0"/>
              </a:spcAft>
              <a:buClrTx/>
              <a:buSzTx/>
              <a:buFont typeface="Arial" panose="020B0604020202020204" pitchFamily="34" charset="0"/>
              <a:buChar char="•"/>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Lead captivity captive (Ephesians 4:8)</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5677A74D-7090-436E-AA65-829E69391F5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0307418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263073" y="357989"/>
            <a:ext cx="4655954" cy="1015663"/>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 Lukewarm Church</a:t>
            </a:r>
            <a:endParaRPr kumimoji="0" lang="en-US" sz="3600" b="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3:14-22</a:t>
            </a:r>
          </a:p>
        </p:txBody>
      </p:sp>
      <p:sp>
        <p:nvSpPr>
          <p:cNvPr id="114692" name="Text Box 4"/>
          <p:cNvSpPr txBox="1">
            <a:spLocks noChangeArrowheads="1"/>
          </p:cNvSpPr>
          <p:nvPr/>
        </p:nvSpPr>
        <p:spPr bwMode="auto">
          <a:xfrm>
            <a:off x="66676" y="1520416"/>
            <a:ext cx="8964202" cy="4708981"/>
          </a:xfrm>
          <a:prstGeom prst="rect">
            <a:avLst/>
          </a:prstGeom>
          <a:noFill/>
          <a:ln>
            <a:noFill/>
          </a:ln>
          <a:effectLst/>
        </p:spPr>
        <p:txBody>
          <a:bodyPr wrap="square">
            <a:spAutoFit/>
          </a:bodyPr>
          <a:lstStyle/>
          <a:p>
            <a:pPr marL="0" marR="0" lvl="0" indent="0" algn="l" defTabSz="914400" rtl="0" eaLnBrk="0" fontAlgn="base" latinLnBrk="0" hangingPunct="0">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The Promise of Reward. (verses 20-21)</a:t>
            </a:r>
          </a:p>
          <a:p>
            <a:pPr marL="0" marR="0" lvl="0" indent="0" algn="l" defTabSz="914400" rtl="0" eaLnBrk="0" fontAlgn="base" latinLnBrk="0" hangingPunct="0">
              <a:spcBef>
                <a:spcPct val="0"/>
              </a:spcBef>
              <a:spcAft>
                <a:spcPct val="0"/>
              </a:spcAft>
              <a:buClrTx/>
              <a:buSzTx/>
              <a:buFontTx/>
              <a:buNone/>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 that </a:t>
            </a:r>
            <a:r>
              <a:rPr kumimoji="0" lang="en-US" sz="2800" b="0" i="1"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overcometh</a:t>
            </a: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a:p>
            <a:pPr marL="342900" marR="0" lvl="0" indent="-342900" algn="l" defTabSz="914400" rtl="0" eaLnBrk="0" fontAlgn="base" latinLnBrk="0" hangingPunct="0">
              <a:spcBef>
                <a:spcPct val="0"/>
              </a:spcBef>
              <a:spcAft>
                <a:spcPct val="0"/>
              </a:spcAft>
              <a:buClrTx/>
              <a:buSzTx/>
              <a:buFont typeface="Arial" panose="020B0604020202020204" pitchFamily="34" charset="0"/>
              <a:buChar char="•"/>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 now sits on the right hand of the majesty on high. </a:t>
            </a:r>
            <a:b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Hebrews 1:3</a:t>
            </a:r>
          </a:p>
          <a:p>
            <a:pPr marL="342900" marR="0" lvl="0" indent="-342900" algn="l" defTabSz="914400" rtl="0" eaLnBrk="0" fontAlgn="base" latinLnBrk="0" hangingPunct="0">
              <a:spcBef>
                <a:spcPct val="0"/>
              </a:spcBef>
              <a:spcAft>
                <a:spcPct val="0"/>
              </a:spcAft>
              <a:buClrTx/>
              <a:buSzTx/>
              <a:buFont typeface="Arial" panose="020B0604020202020204" pitchFamily="34" charset="0"/>
              <a:buChar char="•"/>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redeemed sit with Him in this spiritual realm (Ephesians 2:6), reigning with Him in life.</a:t>
            </a:r>
            <a:b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cf. Romans 5:17; Revelation 5:9ff</a:t>
            </a:r>
          </a:p>
          <a:p>
            <a:pPr marL="800100" marR="0" lvl="1" indent="-342900" algn="l" defTabSz="914400" rtl="0" eaLnBrk="0" fontAlgn="base" latinLnBrk="0" hangingPunct="0">
              <a:spcBef>
                <a:spcPct val="0"/>
              </a:spcBef>
              <a:spcAft>
                <a:spcPct val="0"/>
              </a:spcAft>
              <a:buClrTx/>
              <a:buSzTx/>
              <a:buFont typeface="Arial" panose="020B0604020202020204" pitchFamily="34" charset="0"/>
              <a:buChar char="•"/>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 Timothy 2:11-12, the apostle taught Timothy that this rule is in process now, and that reigning with Christ is concurrent with living with him.</a:t>
            </a:r>
          </a:p>
          <a:p>
            <a:pPr marL="800100" marR="0" lvl="1" indent="-342900" algn="l" defTabSz="914400" rtl="0" eaLnBrk="0" fontAlgn="base" latinLnBrk="0" hangingPunct="0">
              <a:spcBef>
                <a:spcPct val="0"/>
              </a:spcBef>
              <a:spcAft>
                <a:spcPct val="0"/>
              </a:spcAft>
              <a:buClrTx/>
              <a:buSzTx/>
              <a:buFont typeface="Arial" panose="020B0604020202020204" pitchFamily="34" charset="0"/>
              <a:buChar char="•"/>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This picture is culminated in the throne scene of the martyrs (Revelation 20:4).</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5677A74D-7090-436E-AA65-829E69391F5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9691699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61597"/>
            <a:ext cx="7772400" cy="64633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Picture of a Lukewarm Christian</a:t>
            </a:r>
          </a:p>
        </p:txBody>
      </p:sp>
      <p:sp>
        <p:nvSpPr>
          <p:cNvPr id="3" name="TextBox 2"/>
          <p:cNvSpPr txBox="1"/>
          <p:nvPr/>
        </p:nvSpPr>
        <p:spPr>
          <a:xfrm>
            <a:off x="609600" y="1448812"/>
            <a:ext cx="7772400" cy="3970318"/>
          </a:xfrm>
          <a:prstGeom prst="rect">
            <a:avLst/>
          </a:prstGeom>
          <a:noFill/>
          <a:ln>
            <a:noFill/>
          </a:ln>
        </p:spPr>
        <p:txBody>
          <a:bodyPr wrap="square" rtlCol="0">
            <a:spAutoFit/>
          </a:bodyPr>
          <a:lstStyle/>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God, but not first</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Believe that religion is a good and important thing to have in life, but think it should not consume them</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others in theory, but in practice do very little for strangers and the outcast</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Have good intentions to participate in good deeds someday, but don’t redeem their time and resources to take action.</a:t>
            </a:r>
          </a:p>
        </p:txBody>
      </p:sp>
      <p:sp>
        <p:nvSpPr>
          <p:cNvPr id="4" name="TextBox 3"/>
          <p:cNvSpPr txBox="1"/>
          <p:nvPr/>
        </p:nvSpPr>
        <p:spPr>
          <a:xfrm>
            <a:off x="2819400" y="5562600"/>
            <a:ext cx="5562600" cy="400110"/>
          </a:xfrm>
          <a:prstGeom prst="rect">
            <a:avLst/>
          </a:prstGeom>
          <a:noFill/>
          <a:ln>
            <a:noFill/>
          </a:ln>
        </p:spPr>
        <p:txBody>
          <a:bodyPr wrap="square" rtlCol="0">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Phillip </a:t>
            </a:r>
            <a:r>
              <a:rPr kumimoji="0" lang="en-US" sz="2000" b="0" i="0"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Shumake</a:t>
            </a:r>
            <a:r>
              <a:rPr kumimoji="0" 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Lifelong Zeal</a:t>
            </a:r>
            <a:r>
              <a:rPr kumimoji="0" lang="en-US" sz="20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Pages </a:t>
            </a:r>
            <a:r>
              <a:rPr kumimoji="0" 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21-22</a:t>
            </a:r>
          </a:p>
        </p:txBody>
      </p:sp>
      <p:sp>
        <p:nvSpPr>
          <p:cNvPr id="6" name="Rectangle 5"/>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5" name="Slide Number Placeholder 4">
            <a:extLst>
              <a:ext uri="{FF2B5EF4-FFF2-40B4-BE49-F238E27FC236}">
                <a16:creationId xmlns:a16="http://schemas.microsoft.com/office/drawing/2014/main" id="{9C28B86A-5BE5-4BA3-8404-DF4C7A43277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4679948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205923" y="687234"/>
            <a:ext cx="4655954" cy="1015663"/>
          </a:xfrm>
          <a:prstGeom prst="rect">
            <a:avLst/>
          </a:prstGeom>
          <a:noFill/>
          <a:ln w="9525">
            <a:noFill/>
            <a:miter lim="800000"/>
            <a:headEnd/>
            <a:tailEnd/>
          </a:ln>
          <a:effectLst/>
        </p:spPr>
        <p:txBody>
          <a:bodyPr wrap="none" anchor="ct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A Lukewarm Church</a:t>
            </a:r>
            <a:endParaRPr kumimoji="0" lang="en-US" sz="3600" b="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400" b="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3:14-22</a:t>
            </a:r>
          </a:p>
        </p:txBody>
      </p:sp>
      <p:sp>
        <p:nvSpPr>
          <p:cNvPr id="114692" name="Text Box 4"/>
          <p:cNvSpPr txBox="1">
            <a:spLocks noChangeArrowheads="1"/>
          </p:cNvSpPr>
          <p:nvPr/>
        </p:nvSpPr>
        <p:spPr bwMode="auto">
          <a:xfrm>
            <a:off x="531048" y="1914744"/>
            <a:ext cx="8086725" cy="1306063"/>
          </a:xfrm>
          <a:prstGeom prst="rect">
            <a:avLst/>
          </a:prstGeom>
          <a:noFill/>
          <a:ln>
            <a:noFill/>
          </a:ln>
          <a:effectLst/>
        </p:spPr>
        <p:txBody>
          <a:bodyPr wrap="square">
            <a:spAutoFit/>
          </a:bodyPr>
          <a:lstStyle/>
          <a:p>
            <a:pPr marL="0" marR="0" lvl="0" indent="0" algn="l" defTabSz="914400" rtl="0" eaLnBrk="0" fontAlgn="base" latinLnBrk="0" hangingPunct="0">
              <a:lnSpc>
                <a:spcPct val="13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 The Promise of Reward. (verses 20-21)</a:t>
            </a:r>
          </a:p>
          <a:p>
            <a:pPr marL="342900" marR="0" lvl="0" indent="-342900" algn="l" defTabSz="914400" rtl="0" eaLnBrk="0" fontAlgn="base" latinLnBrk="0" hangingPunct="0">
              <a:lnSpc>
                <a:spcPct val="130000"/>
              </a:lnSpc>
              <a:spcBef>
                <a:spcPct val="0"/>
              </a:spcBef>
              <a:spcAft>
                <a:spcPct val="0"/>
              </a:spcAft>
              <a:buClrTx/>
              <a:buSzTx/>
              <a:buFont typeface="Arial" panose="020B0604020202020204" pitchFamily="34" charset="0"/>
              <a:buChar char="•"/>
              <a:tabLst/>
              <a:defRPr/>
            </a:pPr>
            <a:r>
              <a:rPr kumimoji="0" lang="en-US" sz="3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“He that hath an ear, let him hear …”</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2" name="Slide Number Placeholder 1">
            <a:extLst>
              <a:ext uri="{FF2B5EF4-FFF2-40B4-BE49-F238E27FC236}">
                <a16:creationId xmlns:a16="http://schemas.microsoft.com/office/drawing/2014/main" id="{5677A74D-7090-436E-AA65-829E69391F56}"/>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926763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61597"/>
            <a:ext cx="7772400" cy="64633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Picture of a Lukewarm Christian</a:t>
            </a:r>
          </a:p>
        </p:txBody>
      </p:sp>
      <p:sp>
        <p:nvSpPr>
          <p:cNvPr id="3" name="TextBox 2"/>
          <p:cNvSpPr txBox="1"/>
          <p:nvPr/>
        </p:nvSpPr>
        <p:spPr>
          <a:xfrm>
            <a:off x="609600" y="1448812"/>
            <a:ext cx="7772400" cy="3970318"/>
          </a:xfrm>
          <a:prstGeom prst="rect">
            <a:avLst/>
          </a:prstGeom>
          <a:noFill/>
          <a:ln>
            <a:noFill/>
          </a:ln>
        </p:spPr>
        <p:txBody>
          <a:bodyPr wrap="square" rtlCol="0">
            <a:spAutoFit/>
          </a:bodyPr>
          <a:lstStyle/>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Love hearing stories about those who live zealously for God, but the stories never inspire real change and greater zeal in own life</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Are often silent about their faith</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Settle into a one sided religion (personal or doctrinal)</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Lean on own strength, rather than full faith in God.</a:t>
            </a:r>
          </a:p>
        </p:txBody>
      </p:sp>
      <p:sp>
        <p:nvSpPr>
          <p:cNvPr id="4" name="TextBox 3"/>
          <p:cNvSpPr txBox="1"/>
          <p:nvPr/>
        </p:nvSpPr>
        <p:spPr>
          <a:xfrm>
            <a:off x="2819400" y="5562600"/>
            <a:ext cx="5562600" cy="400110"/>
          </a:xfrm>
          <a:prstGeom prst="rect">
            <a:avLst/>
          </a:prstGeom>
          <a:noFill/>
          <a:ln>
            <a:noFill/>
          </a:ln>
        </p:spPr>
        <p:txBody>
          <a:bodyPr wrap="square" rtlCol="0">
            <a:spAutoFit/>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Phillip </a:t>
            </a:r>
            <a:r>
              <a:rPr kumimoji="0" lang="en-US" sz="2000" b="0" i="0"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Shumake</a:t>
            </a:r>
            <a:r>
              <a:rPr kumimoji="0" 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Lifelong Zeal</a:t>
            </a:r>
            <a:r>
              <a:rPr kumimoji="0" lang="en-US" sz="20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Pages </a:t>
            </a:r>
            <a:r>
              <a:rPr kumimoji="0" lang="en-US" sz="2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21-22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6" name="Slide Number Placeholder 5">
            <a:extLst>
              <a:ext uri="{FF2B5EF4-FFF2-40B4-BE49-F238E27FC236}">
                <a16:creationId xmlns:a16="http://schemas.microsoft.com/office/drawing/2014/main" id="{182FD92E-83DF-4D48-97BD-A777E63F7CA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730609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61597"/>
            <a:ext cx="7772400" cy="64633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Picture of a Lukewarm Christian</a:t>
            </a:r>
          </a:p>
        </p:txBody>
      </p:sp>
      <p:sp>
        <p:nvSpPr>
          <p:cNvPr id="3" name="TextBox 2"/>
          <p:cNvSpPr txBox="1"/>
          <p:nvPr/>
        </p:nvSpPr>
        <p:spPr>
          <a:xfrm>
            <a:off x="609600" y="1448812"/>
            <a:ext cx="7772400" cy="5139869"/>
          </a:xfrm>
          <a:prstGeom prst="rect">
            <a:avLst/>
          </a:prstGeom>
          <a:noFill/>
          <a:ln>
            <a:noFill/>
          </a:ln>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Examples:</a:t>
            </a:r>
            <a:r>
              <a:rPr kumimoji="0" 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1 Corinthians 3:1-3; Hebrews 5:12; 6:4-6; Luke 18:1ff</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Unity in diversity encourages </a:t>
            </a:r>
            <a:r>
              <a:rPr kumimoji="0" lang="en-US" sz="2800" b="0" i="1"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lukewarmness</a:t>
            </a: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2 Timothy 4:3-4; 2 John 9; Ephesians 6:10-17; 1 Timothy 6:12</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Unstable souls.</a:t>
            </a:r>
            <a:r>
              <a:rPr kumimoji="0" 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2 Peter 2:14; 2 Peter 3:16; James 1:6-8</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It speaks of a person who is not anchored securely, or who is not solidly on a foundation, here, doctrinally and experientially. </a:t>
            </a:r>
            <a:r>
              <a:rPr kumimoji="0" 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(from </a:t>
            </a:r>
            <a:r>
              <a:rPr kumimoji="0" lang="en-US" sz="2000" b="0" i="1" u="none" strike="noStrike" kern="1200" cap="none" spc="0" normalizeH="0" baseline="0" noProof="0" dirty="0" err="1">
                <a:ln>
                  <a:noFill/>
                </a:ln>
                <a:effectLst/>
                <a:uLnTx/>
                <a:uFillTx/>
                <a:latin typeface="Arial" panose="020B0604020202020204" pitchFamily="34" charset="0"/>
                <a:ea typeface="+mn-ea"/>
                <a:cs typeface="Arial" panose="020B0604020202020204" pitchFamily="34" charset="0"/>
              </a:rPr>
              <a:t>Wuest’s</a:t>
            </a:r>
            <a:r>
              <a:rPr kumimoji="0" lang="en-US" sz="20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Word Studies from the Greek New Testament)</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6" name="Slide Number Placeholder 5">
            <a:extLst>
              <a:ext uri="{FF2B5EF4-FFF2-40B4-BE49-F238E27FC236}">
                <a16:creationId xmlns:a16="http://schemas.microsoft.com/office/drawing/2014/main" id="{182FD92E-83DF-4D48-97BD-A777E63F7CA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8055709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461597"/>
            <a:ext cx="7772400" cy="64633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Picture of a Lukewarm Christian</a:t>
            </a:r>
          </a:p>
        </p:txBody>
      </p:sp>
      <p:sp>
        <p:nvSpPr>
          <p:cNvPr id="3" name="TextBox 2"/>
          <p:cNvSpPr txBox="1"/>
          <p:nvPr/>
        </p:nvSpPr>
        <p:spPr>
          <a:xfrm>
            <a:off x="609600" y="1448812"/>
            <a:ext cx="7772400" cy="3108543"/>
          </a:xfrm>
          <a:prstGeom prst="rect">
            <a:avLst/>
          </a:prstGeom>
          <a:noFill/>
          <a:ln>
            <a:noFill/>
          </a:ln>
        </p:spPr>
        <p:txBody>
          <a:bodyPr wrap="square" rtlCol="0">
            <a:spAutoFit/>
          </a:bodyPr>
          <a:lstStyle/>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 Kings 18:21, </a:t>
            </a: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“How long go ye limping between the two sides? if Jehovah be God, follow him; but if Baal, then follow him.”</a:t>
            </a:r>
          </a:p>
          <a:p>
            <a:pPr marL="457200" marR="0" lvl="0" indent="-4572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sz="28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Ephesians 4:14, </a:t>
            </a:r>
            <a:r>
              <a:rPr kumimoji="0" 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“that we may be no longer children, tossed to and fro and carried about with every wind of doctrine, by the sleight of men, in craftiness, after the wiles of error”</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6" name="Slide Number Placeholder 5">
            <a:extLst>
              <a:ext uri="{FF2B5EF4-FFF2-40B4-BE49-F238E27FC236}">
                <a16:creationId xmlns:a16="http://schemas.microsoft.com/office/drawing/2014/main" id="{182FD92E-83DF-4D48-97BD-A777E63F7CA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89932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26720"/>
            <a:ext cx="7924800" cy="584775"/>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Hard To See What We Are </a:t>
            </a:r>
            <a:r>
              <a:rPr kumimoji="0" lang="en-US" sz="32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DOING</a:t>
            </a:r>
          </a:p>
        </p:txBody>
      </p:sp>
      <p:sp>
        <p:nvSpPr>
          <p:cNvPr id="3" name="TextBox 2"/>
          <p:cNvSpPr txBox="1"/>
          <p:nvPr/>
        </p:nvSpPr>
        <p:spPr>
          <a:xfrm>
            <a:off x="533400" y="1364918"/>
            <a:ext cx="7924800" cy="3539430"/>
          </a:xfrm>
          <a:prstGeom prst="rect">
            <a:avLst/>
          </a:prstGeom>
          <a:noFill/>
          <a:ln>
            <a:noFill/>
          </a:ln>
        </p:spPr>
        <p:txBody>
          <a:bodyPr wrap="square" rtlCol="0">
            <a:spAutoFit/>
          </a:bodyPr>
          <a:lstStyle/>
          <a:p>
            <a:pPr marL="457200" marR="0" lvl="0"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Overt acts of sin are easily seen by self and others (lie, cheat, curse, drink, steal).</a:t>
            </a:r>
          </a:p>
          <a:p>
            <a:pPr marL="457200" marR="0" lvl="0"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endParaRPr kumimoji="0" lang="en-US" sz="1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457200" marR="0" lvl="0"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Even sins of attitude that involve DOING are easily seen (hate, lust, bitterness, envy, jealousy, anger).</a:t>
            </a:r>
          </a:p>
          <a:p>
            <a:pPr marL="457200" marR="0" lvl="0"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endParaRPr kumimoji="0" lang="en-US" sz="10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457200" marR="0" lvl="0"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Harder to detect what </a:t>
            </a: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 </a:t>
            </a:r>
            <a:r>
              <a:rPr kumimoji="0" lang="en-US" sz="36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FAIL</a:t>
            </a: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to do</a:t>
            </a: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b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cf. Matthew 25</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5" name="Slide Number Placeholder 4">
            <a:extLst>
              <a:ext uri="{FF2B5EF4-FFF2-40B4-BE49-F238E27FC236}">
                <a16:creationId xmlns:a16="http://schemas.microsoft.com/office/drawing/2014/main" id="{4DEE4E00-1316-4641-AA29-D71082F6B7E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18749209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526720"/>
            <a:ext cx="7924800" cy="584775"/>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Hard To See What We Are </a:t>
            </a:r>
            <a:r>
              <a:rPr kumimoji="0" lang="en-US" sz="32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DOING</a:t>
            </a:r>
          </a:p>
        </p:txBody>
      </p:sp>
      <p:sp>
        <p:nvSpPr>
          <p:cNvPr id="3" name="TextBox 2"/>
          <p:cNvSpPr txBox="1"/>
          <p:nvPr/>
        </p:nvSpPr>
        <p:spPr>
          <a:xfrm>
            <a:off x="304800" y="1564943"/>
            <a:ext cx="8210550" cy="3385542"/>
          </a:xfrm>
          <a:prstGeom prst="rect">
            <a:avLst/>
          </a:prstGeom>
          <a:noFill/>
          <a:ln>
            <a:noFill/>
          </a:ln>
        </p:spPr>
        <p:txBody>
          <a:bodyPr wrap="square" rtlCol="0">
            <a:spAutoFit/>
          </a:bodyPr>
          <a:lstStyle/>
          <a:p>
            <a:pPr marL="457200" marR="0" lvl="0"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Even harder to see:</a:t>
            </a:r>
          </a:p>
          <a:p>
            <a:pPr marL="914400" marR="0" lvl="1"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That I don’t care as much as should</a:t>
            </a:r>
          </a:p>
          <a:p>
            <a:pPr marL="914400" marR="0" lvl="1"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That I’m not involved as I ought to be</a:t>
            </a:r>
          </a:p>
          <a:p>
            <a:pPr marL="914400" marR="0" lvl="1"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That I’m not as dedicated as I ought to be</a:t>
            </a:r>
          </a:p>
          <a:p>
            <a:pPr marL="914400" marR="0" lvl="1"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That I should have grown more by now</a:t>
            </a:r>
          </a:p>
          <a:p>
            <a:pPr marL="914400" marR="0" lvl="1"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endParaRPr kumimoji="0" lang="en-US" sz="10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457200" marR="0" lvl="0" indent="-457200" algn="l" defTabSz="914400" rtl="0" eaLnBrk="0" fontAlgn="base" latinLnBrk="0" hangingPunct="0">
              <a:lnSpc>
                <a:spcPct val="100000"/>
              </a:lnSpc>
              <a:spcBef>
                <a:spcPct val="0"/>
              </a:spcBef>
              <a:spcAft>
                <a:spcPct val="0"/>
              </a:spcAft>
              <a:buClr>
                <a:schemeClr val="tx1"/>
              </a:buClr>
              <a:buSzTx/>
              <a:buFont typeface="Wingdings" panose="05000000000000000000" pitchFamily="2" charset="2"/>
              <a:buChar char="§"/>
              <a:tabLst/>
              <a:defRPr/>
            </a:pP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Especially true with one whose </a:t>
            </a:r>
            <a:r>
              <a:rPr kumimoji="0" lang="en-US" sz="36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apathy</a:t>
            </a:r>
            <a:r>
              <a:rPr kumimoji="0" 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has not caused him to quit altogether.</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3:14-22</a:t>
            </a:r>
          </a:p>
        </p:txBody>
      </p:sp>
      <p:sp>
        <p:nvSpPr>
          <p:cNvPr id="5" name="Slide Number Placeholder 4">
            <a:extLst>
              <a:ext uri="{FF2B5EF4-FFF2-40B4-BE49-F238E27FC236}">
                <a16:creationId xmlns:a16="http://schemas.microsoft.com/office/drawing/2014/main" id="{40D76EA9-9D2B-422D-B903-0216ED0E4B77}"/>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3599373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85A07B8-B544-43F8-9095-1EA64806619F}"/>
              </a:ext>
            </a:extLst>
          </p:cNvPr>
          <p:cNvSpPr>
            <a:spLocks noGrp="1" noChangeArrowheads="1"/>
          </p:cNvSpPr>
          <p:nvPr>
            <p:ph type="ctrTitle"/>
          </p:nvPr>
        </p:nvSpPr>
        <p:spPr>
          <a:xfrm>
            <a:off x="5531669" y="685800"/>
            <a:ext cx="2850331" cy="1643527"/>
          </a:xfrm>
          <a:noFill/>
        </p:spPr>
        <p:txBody>
          <a:bodyPr>
            <a:spAutoFit/>
          </a:bodyPr>
          <a:lstStyle/>
          <a:p>
            <a:r>
              <a:rPr lang="en-US" altLang="en-US" sz="7200" dirty="0">
                <a:solidFill>
                  <a:schemeClr val="tx1"/>
                </a:solidFill>
              </a:rPr>
              <a:t>Apathy</a:t>
            </a:r>
            <a:br>
              <a:rPr lang="en-US" altLang="en-US" sz="7200" dirty="0">
                <a:solidFill>
                  <a:schemeClr val="tx1"/>
                </a:solidFill>
              </a:rPr>
            </a:br>
            <a:r>
              <a:rPr lang="en-US" altLang="en-US" sz="4000" dirty="0">
                <a:solidFill>
                  <a:schemeClr val="tx1"/>
                </a:solidFill>
              </a:rPr>
              <a:t>2 Peter 1:12-15</a:t>
            </a:r>
          </a:p>
        </p:txBody>
      </p:sp>
      <p:sp>
        <p:nvSpPr>
          <p:cNvPr id="2051" name="Rectangle 3">
            <a:extLst>
              <a:ext uri="{FF2B5EF4-FFF2-40B4-BE49-F238E27FC236}">
                <a16:creationId xmlns:a16="http://schemas.microsoft.com/office/drawing/2014/main" id="{39C31F75-7689-4F5B-A167-C79C5EB93210}"/>
              </a:ext>
            </a:extLst>
          </p:cNvPr>
          <p:cNvSpPr>
            <a:spLocks noGrp="1" noChangeArrowheads="1"/>
          </p:cNvSpPr>
          <p:nvPr>
            <p:ph type="subTitle" idx="1"/>
          </p:nvPr>
        </p:nvSpPr>
        <p:spPr>
          <a:xfrm>
            <a:off x="381000" y="3838893"/>
            <a:ext cx="8458200" cy="2790508"/>
          </a:xfrm>
          <a:noFill/>
        </p:spPr>
        <p:txBody>
          <a:bodyPr>
            <a:spAutoFit/>
          </a:bodyPr>
          <a:lstStyle/>
          <a:p>
            <a:pPr algn="l"/>
            <a:r>
              <a:rPr lang="en-US" altLang="en-US" sz="3600" dirty="0">
                <a:solidFill>
                  <a:schemeClr val="tx1"/>
                </a:solidFill>
              </a:rPr>
              <a:t>Want of feeling; lack of emotion or excitement; indifference to what appeals to the feelings or interest. (Webster)</a:t>
            </a:r>
          </a:p>
          <a:p>
            <a:pPr algn="l"/>
            <a:endParaRPr lang="en-US" altLang="en-US" sz="3600" dirty="0">
              <a:solidFill>
                <a:schemeClr val="tx1"/>
              </a:solidFill>
            </a:endParaRPr>
          </a:p>
          <a:p>
            <a:pPr algn="l"/>
            <a:r>
              <a:rPr lang="en-US" altLang="en-US" sz="3600" b="1" dirty="0">
                <a:solidFill>
                  <a:schemeClr val="tx1"/>
                </a:solidFill>
              </a:rPr>
              <a:t>cf. Revelation 3:14-16</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additive="base">
                                        <p:cTn id="7" dur="500" fill="hold"/>
                                        <p:tgtEl>
                                          <p:spTgt spid="2051"/>
                                        </p:tgtEl>
                                        <p:attrNameLst>
                                          <p:attrName>ppt_x</p:attrName>
                                        </p:attrNameLst>
                                      </p:cBhvr>
                                      <p:tavLst>
                                        <p:tav tm="0">
                                          <p:val>
                                            <p:strVal val="0-#ppt_w/2"/>
                                          </p:val>
                                        </p:tav>
                                        <p:tav tm="100000">
                                          <p:val>
                                            <p:strVal val="#ppt_x"/>
                                          </p:val>
                                        </p:tav>
                                      </p:tavLst>
                                    </p:anim>
                                    <p:anim calcmode="lin" valueType="num">
                                      <p:cBhvr additive="base">
                                        <p:cTn id="8" dur="500" fill="hold"/>
                                        <p:tgtEl>
                                          <p:spTgt spid="20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2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263</TotalTime>
  <Words>1875</Words>
  <Application>Microsoft Office PowerPoint</Application>
  <PresentationFormat>On-screen Show (4:3)</PresentationFormat>
  <Paragraphs>248</Paragraphs>
  <Slides>30</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30</vt:i4>
      </vt:variant>
    </vt:vector>
  </HeadingPairs>
  <TitlesOfParts>
    <vt:vector size="39" baseType="lpstr">
      <vt:lpstr>Arial</vt:lpstr>
      <vt:lpstr>Berlin Sans FB</vt:lpstr>
      <vt:lpstr>Calibri</vt:lpstr>
      <vt:lpstr>Corbel</vt:lpstr>
      <vt:lpstr>Tahoma</vt:lpstr>
      <vt:lpstr>Times New Roman</vt:lpstr>
      <vt:lpstr>Wingdings</vt:lpstr>
      <vt:lpstr>Depth</vt:lpstr>
      <vt:lpstr>2_Depth</vt:lpstr>
      <vt:lpstr>A Study Of  The Book Of 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Apathy 2 Peter 1:12-15</vt:lpstr>
      <vt:lpstr>Causes Of Apathy</vt:lpstr>
      <vt:lpstr>How Is Apathy Shown?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REPENTANCE</vt:lpstr>
      <vt:lpstr>What Produces Repentance?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14</cp:revision>
  <cp:lastPrinted>2020-08-31T03:30:18Z</cp:lastPrinted>
  <dcterms:created xsi:type="dcterms:W3CDTF">2020-08-30T22:44:20Z</dcterms:created>
  <dcterms:modified xsi:type="dcterms:W3CDTF">2020-08-31T03:30:20Z</dcterms:modified>
</cp:coreProperties>
</file>